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19"/>
  </p:notesMasterIdLst>
  <p:sldIdLst>
    <p:sldId id="273" r:id="rId3"/>
    <p:sldId id="257" r:id="rId4"/>
    <p:sldId id="259" r:id="rId5"/>
    <p:sldId id="260" r:id="rId6"/>
    <p:sldId id="261" r:id="rId7"/>
    <p:sldId id="262" r:id="rId8"/>
    <p:sldId id="276" r:id="rId9"/>
    <p:sldId id="279" r:id="rId10"/>
    <p:sldId id="278" r:id="rId11"/>
    <p:sldId id="263" r:id="rId12"/>
    <p:sldId id="282" r:id="rId13"/>
    <p:sldId id="267" r:id="rId14"/>
    <p:sldId id="268" r:id="rId15"/>
    <p:sldId id="280" r:id="rId16"/>
    <p:sldId id="281" r:id="rId17"/>
    <p:sldId id="274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BAFADD-B1FB-4999-BC94-0C3440CAECBE}" type="datetimeFigureOut">
              <a:rPr lang="en-SG" smtClean="0"/>
              <a:t>10/1/2022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DDF897-6CB9-45DA-A50F-CABB736E340B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3455661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zh-HK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A510DFC-96EE-43C6-A1AB-21B7C59D136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457849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HK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A510DFC-96EE-43C6-A1AB-21B7C59D136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698556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zh-HK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A510DFC-96EE-43C6-A1AB-21B7C59D136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26074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zh-HK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A510DFC-96EE-43C6-A1AB-21B7C59D136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675552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zh-HK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A510DFC-96EE-43C6-A1AB-21B7C59D136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314287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A510DFC-96EE-43C6-A1AB-21B7C59D136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751520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HK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A510DFC-96EE-43C6-A1AB-21B7C59D136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299213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A510DFC-96EE-43C6-A1AB-21B7C59D136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043470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A510DFC-96EE-43C6-A1AB-21B7C59D136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355606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A510DFC-96EE-43C6-A1AB-21B7C59D136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352401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A510DFC-96EE-43C6-A1AB-21B7C59D136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743748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A510DFC-96EE-43C6-A1AB-21B7C59D136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386541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HK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A510DFC-96EE-43C6-A1AB-21B7C59D136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0453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558D8E-61FA-42C9-AEF7-533A3271B3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EB68D9-6754-42F3-869F-C617B2A233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634D25-B031-490A-9B05-6757555DA2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5EB3C-A35D-4F38-894D-A75D75F3DDBA}" type="datetimeFigureOut">
              <a:rPr lang="en-SG" smtClean="0"/>
              <a:t>10/1/2022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6C390F-B986-41D2-A851-6139967CD0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0DAC5B-05F2-455D-96DD-A88F6D9A22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FBD492-BB9D-4F72-A20E-B34BD5F3A2B1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8287108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CB8B6-9640-4536-9DCE-F6202DDF9B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72C8E5-C021-4466-BEA6-4A0C2F1A61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BA0FAD-49FE-40B9-BD95-0EEB07BFBC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5EB3C-A35D-4F38-894D-A75D75F3DDBA}" type="datetimeFigureOut">
              <a:rPr lang="en-SG" smtClean="0"/>
              <a:t>10/1/2022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B79901-41B4-41ED-9D3A-AAD54091DC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3B4AE3-E133-434D-B9E6-55E06A00B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FBD492-BB9D-4F72-A20E-B34BD5F3A2B1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084878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073C6A6-3B23-4CDE-82DB-B4A1EAD7AFF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9748D78-2352-4B2D-9671-212A42EAA8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233817-3A55-4F02-AB7C-8A04D0B6A2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5EB3C-A35D-4F38-894D-A75D75F3DDBA}" type="datetimeFigureOut">
              <a:rPr lang="en-SG" smtClean="0"/>
              <a:t>10/1/2022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C3102E-CDA2-4218-9F81-B71B879037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B61349-4ED8-48E0-92BA-4E1B7D7312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FBD492-BB9D-4F72-A20E-B34BD5F3A2B1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4137578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accent5">
                    <a:lumMod val="7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6475983"/>
            <a:ext cx="12192000" cy="382016"/>
          </a:xfrm>
          <a:prstGeom prst="rect">
            <a:avLst/>
          </a:prstGeom>
        </p:spPr>
      </p:pic>
      <p:sp>
        <p:nvSpPr>
          <p:cNvPr id="20" name="Date Placeholder 3"/>
          <p:cNvSpPr>
            <a:spLocks noGrp="1"/>
          </p:cNvSpPr>
          <p:nvPr>
            <p:ph type="dt" sz="half" idx="10"/>
          </p:nvPr>
        </p:nvSpPr>
        <p:spPr>
          <a:xfrm>
            <a:off x="0" y="6475983"/>
            <a:ext cx="2743200" cy="365125"/>
          </a:xfrm>
          <a:prstGeom prst="rect">
            <a:avLst/>
          </a:prstGeom>
        </p:spPr>
        <p:txBody>
          <a:bodyPr/>
          <a:lstStyle/>
          <a:p>
            <a:fld id="{BBAC23B5-8E85-49B2-8DBB-50420699CA89}" type="datetime1">
              <a:rPr lang="en-US" smtClean="0"/>
              <a:t>1/10/2022</a:t>
            </a:fld>
            <a:endParaRPr lang="en-US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6501440"/>
            <a:ext cx="7391401" cy="331101"/>
          </a:xfrm>
          <a:prstGeom prst="rect">
            <a:avLst/>
          </a:prstGeom>
        </p:spPr>
        <p:txBody>
          <a:bodyPr/>
          <a:lstStyle>
            <a:lvl1pPr algn="ctr">
              <a:defRPr sz="1100" b="1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30681" y="6495533"/>
            <a:ext cx="461318" cy="331101"/>
          </a:xfrm>
          <a:prstGeom prst="rect">
            <a:avLst/>
          </a:prstGeom>
        </p:spPr>
        <p:txBody>
          <a:bodyPr/>
          <a:lstStyle>
            <a:lvl1pPr>
              <a:defRPr sz="1100" b="1">
                <a:solidFill>
                  <a:schemeClr val="bg1"/>
                </a:solidFill>
              </a:defRPr>
            </a:lvl1pPr>
          </a:lstStyle>
          <a:p>
            <a:fld id="{6C4F0C88-0165-4FC4-8B5E-8BECB1048F4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341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6475983"/>
            <a:ext cx="12192000" cy="382016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78012"/>
            <a:ext cx="10515600" cy="52646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0" y="6475983"/>
            <a:ext cx="2743200" cy="365125"/>
          </a:xfrm>
          <a:prstGeom prst="rect">
            <a:avLst/>
          </a:prstGeom>
        </p:spPr>
        <p:txBody>
          <a:bodyPr/>
          <a:lstStyle/>
          <a:p>
            <a:fld id="{5D5F1E50-00AF-434F-BD7C-91EF561E0547}" type="datetime1">
              <a:rPr lang="en-US" smtClean="0"/>
              <a:t>1/10/2022</a:t>
            </a:fld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6501440"/>
            <a:ext cx="7391401" cy="331101"/>
          </a:xfrm>
          <a:prstGeom prst="rect">
            <a:avLst/>
          </a:prstGeom>
        </p:spPr>
        <p:txBody>
          <a:bodyPr/>
          <a:lstStyle>
            <a:lvl1pPr algn="ctr">
              <a:defRPr sz="1100" b="1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30681" y="6495533"/>
            <a:ext cx="461318" cy="331101"/>
          </a:xfrm>
          <a:prstGeom prst="rect">
            <a:avLst/>
          </a:prstGeom>
        </p:spPr>
        <p:txBody>
          <a:bodyPr/>
          <a:lstStyle>
            <a:lvl1pPr>
              <a:defRPr sz="1100" b="1">
                <a:solidFill>
                  <a:schemeClr val="bg1"/>
                </a:solidFill>
              </a:defRPr>
            </a:lvl1pPr>
          </a:lstStyle>
          <a:p>
            <a:fld id="{6C4F0C88-0165-4FC4-8B5E-8BECB1048F4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30507"/>
          </a:xfrm>
        </p:spPr>
        <p:txBody>
          <a:bodyPr>
            <a:normAutofit/>
          </a:bodyPr>
          <a:lstStyle>
            <a:lvl1pPr>
              <a:defRPr sz="4000" b="1">
                <a:solidFill>
                  <a:schemeClr val="accent5">
                    <a:lumMod val="75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7224588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275019"/>
            <a:ext cx="5181600" cy="4901944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275019"/>
            <a:ext cx="5181600" cy="490194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E41C5A8-17F2-4D89-872F-96F076F2D532}" type="datetime1">
              <a:rPr lang="en-US" smtClean="0"/>
              <a:t>1/10/2022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C4F0C88-0165-4FC4-8B5E-8BECB1048F4D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30507"/>
          </a:xfrm>
        </p:spPr>
        <p:txBody>
          <a:bodyPr>
            <a:normAutofit/>
          </a:bodyPr>
          <a:lstStyle>
            <a:lvl1pPr>
              <a:defRPr sz="4000" b="1">
                <a:solidFill>
                  <a:schemeClr val="accent5">
                    <a:lumMod val="75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800685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1AF53A5-7C98-4092-A21C-AFB498035BA8}" type="datetime1">
              <a:rPr lang="en-US" smtClean="0"/>
              <a:t>1/10/2022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C4F0C88-0165-4FC4-8B5E-8BECB1048F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5246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B938B47-D7DA-4E69-8D45-6A09E1A25018}" type="datetime1">
              <a:rPr lang="en-US" smtClean="0"/>
              <a:t>1/10/2022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C4F0C88-0165-4FC4-8B5E-8BECB1048F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3637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B9C6459-1E28-4882-86BF-B576CA6E0CC9}" type="datetime1">
              <a:rPr lang="en-US" smtClean="0"/>
              <a:t>1/10/2022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C4F0C88-0165-4FC4-8B5E-8BECB1048F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82702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1A6038F-FB6A-4C8D-A39A-E41375E1231A}" type="datetime1">
              <a:rPr lang="en-US" smtClean="0"/>
              <a:t>1/10/2022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C4F0C88-0165-4FC4-8B5E-8BECB1048F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7957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B2A7DE0-5E7B-40E2-856A-1DA3116354D2}" type="datetime1">
              <a:rPr lang="en-US" smtClean="0"/>
              <a:t>1/10/2022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C4F0C88-0165-4FC4-8B5E-8BECB1048F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3000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0421F3-A0A7-42F1-954E-86E06EE0F3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74168E-6AB0-4FF7-8879-02D703CB0E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4D4EEB-4DC1-4AB6-9646-E958DF326D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5EB3C-A35D-4F38-894D-A75D75F3DDBA}" type="datetimeFigureOut">
              <a:rPr lang="en-SG" smtClean="0"/>
              <a:t>10/1/2022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FC8B03-6004-4486-B0B0-AE58E84B16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5A85A1-FCFC-4699-8484-97049C811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FBD492-BB9D-4F72-A20E-B34BD5F3A2B1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59466018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12"/>
            <p:custDataLst>
              <p:tags r:id="rId1"/>
            </p:custDataLst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 altLang="ko-KR"/>
          </a:p>
          <a:p>
            <a:pPr>
              <a:defRPr/>
            </a:pPr>
            <a:fld id="{B2D9E1CE-3C7F-4ACF-8753-53AB71A600F5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838200" y="1178012"/>
            <a:ext cx="10515600" cy="52646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6501440"/>
            <a:ext cx="7391401" cy="331101"/>
          </a:xfrm>
          <a:prstGeom prst="rect">
            <a:avLst/>
          </a:prstGeom>
        </p:spPr>
        <p:txBody>
          <a:bodyPr/>
          <a:lstStyle>
            <a:lvl1pPr algn="ctr">
              <a:defRPr sz="1100" b="1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11730681" y="6495533"/>
            <a:ext cx="461318" cy="33110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1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4F0C88-0165-4FC4-8B5E-8BECB1048F4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30507"/>
          </a:xfrm>
        </p:spPr>
        <p:txBody>
          <a:bodyPr>
            <a:normAutofit/>
          </a:bodyPr>
          <a:lstStyle>
            <a:lvl1pPr>
              <a:defRPr sz="4000" b="1">
                <a:solidFill>
                  <a:schemeClr val="accent5">
                    <a:lumMod val="75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962148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AC868-39E0-418D-9FB5-9CFDB46826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23D296-411A-4A06-8E86-428392EE0F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79BCE7-53E7-45A9-9C83-5904EC17A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5EB3C-A35D-4F38-894D-A75D75F3DDBA}" type="datetimeFigureOut">
              <a:rPr lang="en-SG" smtClean="0"/>
              <a:t>10/1/2022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E58810-2C54-4C8F-AB2D-81D02EAC14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02C1BC-9774-40F8-936A-9B52CE6D9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FBD492-BB9D-4F72-A20E-B34BD5F3A2B1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3803997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E888AB-CB5F-454D-9699-2E342E302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281906-9797-4C79-8DAB-332B9A1DB5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80250C-7593-42C8-BBA5-950336D382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3C4556-E313-4EB4-9260-687A741FD7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5EB3C-A35D-4F38-894D-A75D75F3DDBA}" type="datetimeFigureOut">
              <a:rPr lang="en-SG" smtClean="0"/>
              <a:t>10/1/2022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2081B2-70E2-4EE2-8E12-063AEF6BA0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FAF27C-8438-4CF6-95F0-134B9556F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FBD492-BB9D-4F72-A20E-B34BD5F3A2B1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2214384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82D30E-B6E5-4098-A9F9-C8B331025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88A417-870D-45A4-9C85-D9EB5256B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FC42B7-9D91-425D-B00E-C21CC1FFE6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4A72F-841D-4BB1-9A81-7ED486963B1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B500E58-BF84-4D00-A031-2790F73C22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816A282-8176-4739-8E39-11CA0E3E6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5EB3C-A35D-4F38-894D-A75D75F3DDBA}" type="datetimeFigureOut">
              <a:rPr lang="en-SG" smtClean="0"/>
              <a:t>10/1/2022</a:t>
            </a:fld>
            <a:endParaRPr lang="en-S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D128E50-1BC9-4456-8912-B03585D5E3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790B317-66E7-4237-ADD4-6EB7014AC5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FBD492-BB9D-4F72-A20E-B34BD5F3A2B1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3093852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FD7B4E-5838-4271-8C35-A35A21B84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76FC318-1B41-4311-A61B-8C4CC8223C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5EB3C-A35D-4F38-894D-A75D75F3DDBA}" type="datetimeFigureOut">
              <a:rPr lang="en-SG" smtClean="0"/>
              <a:t>10/1/2022</a:t>
            </a:fld>
            <a:endParaRPr lang="en-S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5C59A2-97DC-43E0-89A5-DD764E6CB8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3780CD-2096-4E56-AEC5-491B1AAF6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FBD492-BB9D-4F72-A20E-B34BD5F3A2B1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9624270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777B530-FE69-4C4C-A711-3C3187BEE1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5EB3C-A35D-4F38-894D-A75D75F3DDBA}" type="datetimeFigureOut">
              <a:rPr lang="en-SG" smtClean="0"/>
              <a:t>10/1/2022</a:t>
            </a:fld>
            <a:endParaRPr lang="en-S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306FBC3-65BC-47EE-BCEB-5BCB51D03F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BFB13A-0CF1-4A11-9A9E-554D870D6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FBD492-BB9D-4F72-A20E-B34BD5F3A2B1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2596377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7156C7-AB27-4987-8B16-4589BC87A7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6C79E7-E4F7-446C-BD8E-363F9D692C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2879BE-3949-453F-AB78-EE7B3E25D7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42FE71-3814-4B18-BD27-8050215D02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5EB3C-A35D-4F38-894D-A75D75F3DDBA}" type="datetimeFigureOut">
              <a:rPr lang="en-SG" smtClean="0"/>
              <a:t>10/1/2022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095671-5BCB-4EC6-B390-94E3AEE61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5CE992-7EF8-4D67-AD61-132F728F37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FBD492-BB9D-4F72-A20E-B34BD5F3A2B1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5510234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66C57-4259-4785-9B2E-63B58FA3C4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FC702B0-404D-44BE-8218-7E4AF75BE4B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46DC30-592C-4529-8CFB-2D42D5D505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78BF44-5501-45CF-B673-F2D06E866D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5EB3C-A35D-4F38-894D-A75D75F3DDBA}" type="datetimeFigureOut">
              <a:rPr lang="en-SG" smtClean="0"/>
              <a:t>10/1/2022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6C9820-83E5-448A-B414-624A02480D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F4A39E-BB5F-4DC7-98DB-76ECEF0110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FBD492-BB9D-4F72-A20E-B34BD5F3A2B1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1289059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16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92F5522-2600-44B2-8095-6103D99746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640A2A-5FE8-4BAF-A941-8F06343827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5E25F2-5196-4169-BD17-84E3EE1382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95EB3C-A35D-4F38-894D-A75D75F3DDBA}" type="datetimeFigureOut">
              <a:rPr lang="en-SG" smtClean="0"/>
              <a:t>10/1/2022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74F3F9-3109-4361-AE9C-FC91FC1DEC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5F1A7F-1474-45FC-8D51-D24B63E89F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FBD492-BB9D-4F72-A20E-B34BD5F3A2B1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4301616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6475983"/>
            <a:ext cx="12192000" cy="382016"/>
          </a:xfrm>
          <a:prstGeom prst="rect">
            <a:avLst/>
          </a:prstGeom>
        </p:spPr>
      </p:pic>
      <p:sp>
        <p:nvSpPr>
          <p:cNvPr id="22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475983"/>
            <a:ext cx="2743200" cy="365125"/>
          </a:xfrm>
          <a:prstGeom prst="rect">
            <a:avLst/>
          </a:prstGeom>
        </p:spPr>
        <p:txBody>
          <a:bodyPr/>
          <a:lstStyle/>
          <a:p>
            <a:fld id="{43F6D614-BD6E-440C-B7F5-166FF72F64E1}" type="datetime1">
              <a:rPr lang="en-US" smtClean="0"/>
              <a:t>1/10/2022</a:t>
            </a:fld>
            <a:endParaRPr lang="en-US"/>
          </a:p>
        </p:txBody>
      </p:sp>
      <p:sp>
        <p:nvSpPr>
          <p:cNvPr id="2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62399" y="6501440"/>
            <a:ext cx="7391401" cy="331101"/>
          </a:xfrm>
          <a:prstGeom prst="rect">
            <a:avLst/>
          </a:prstGeom>
        </p:spPr>
        <p:txBody>
          <a:bodyPr/>
          <a:lstStyle>
            <a:lvl1pPr algn="ctr">
              <a:defRPr sz="1100" b="1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30681" y="6495533"/>
            <a:ext cx="461318" cy="331101"/>
          </a:xfrm>
          <a:prstGeom prst="rect">
            <a:avLst/>
          </a:prstGeom>
        </p:spPr>
        <p:txBody>
          <a:bodyPr/>
          <a:lstStyle>
            <a:lvl1pPr>
              <a:defRPr sz="1100" b="1">
                <a:solidFill>
                  <a:schemeClr val="bg1"/>
                </a:solidFill>
              </a:defRPr>
            </a:lvl1pPr>
          </a:lstStyle>
          <a:p>
            <a:fld id="{6C4F0C88-0165-4FC4-8B5E-8BECB1048F4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10571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40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6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tags" Target="../tags/tag4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4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7" Type="http://schemas.openxmlformats.org/officeDocument/2006/relationships/image" Target="../media/image3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5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17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8.png"/><Relationship Id="rId15" Type="http://schemas.openxmlformats.org/officeDocument/2006/relationships/image" Target="../media/image22.png"/><Relationship Id="rId10" Type="http://schemas.openxmlformats.org/officeDocument/2006/relationships/image" Target="../media/image17.png"/><Relationship Id="rId4" Type="http://schemas.openxmlformats.org/officeDocument/2006/relationships/image" Target="../media/image10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38200" y="4522304"/>
            <a:ext cx="10515600" cy="1649896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en-US" dirty="0"/>
              <a:t>Zheng Wang, Cheng Long, Gao Cong</a:t>
            </a:r>
            <a:endParaRPr lang="en-US" baseline="30000" dirty="0"/>
          </a:p>
          <a:p>
            <a:pPr marL="0" indent="0" algn="ctr">
              <a:buNone/>
            </a:pPr>
            <a:r>
              <a:rPr lang="en-US" dirty="0"/>
              <a:t>Nanyang Technological University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IEEE Transactions on Knowledge and Data Engineering (TKDE)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C4F0C88-0165-4FC4-8B5E-8BECB1048F4D}" type="slidenum">
              <a:rPr kumimoji="0" lang="en-US" sz="11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1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38200" y="2057399"/>
            <a:ext cx="10515600" cy="2022231"/>
          </a:xfrm>
        </p:spPr>
        <p:txBody>
          <a:bodyPr>
            <a:normAutofit fontScale="90000"/>
          </a:bodyPr>
          <a:lstStyle/>
          <a:p>
            <a:pPr algn="ctr"/>
            <a:r>
              <a:rPr lang="en-US" sz="6600" dirty="0"/>
              <a:t>Similar Sports Play Retrieval with Deep Reinforcement Learning</a:t>
            </a:r>
          </a:p>
        </p:txBody>
      </p:sp>
      <p:pic>
        <p:nvPicPr>
          <p:cNvPr id="6" name="Picture 7" descr="Z:\Youth Olympic Games 2010\Tagline\NTU_YOV_Full colour.jpg">
            <a:extLst>
              <a:ext uri="{FF2B5EF4-FFF2-40B4-BE49-F238E27FC236}">
                <a16:creationId xmlns:a16="http://schemas.microsoft.com/office/drawing/2014/main" id="{A4F2638F-9F56-4130-AE94-B88CFF0C59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471"/>
          <a:stretch>
            <a:fillRect/>
          </a:stretch>
        </p:blipFill>
        <p:spPr bwMode="auto">
          <a:xfrm>
            <a:off x="191344" y="116632"/>
            <a:ext cx="2819400" cy="1073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513095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val 20"/>
          <p:cNvSpPr/>
          <p:nvPr/>
        </p:nvSpPr>
        <p:spPr>
          <a:xfrm>
            <a:off x="5316722" y="2028438"/>
            <a:ext cx="2225690" cy="3348863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</a:t>
            </a:r>
            <a:r>
              <a:rPr kumimoji="0" lang="en-US" sz="2400" b="1" i="0" u="none" strike="noStrike" kern="1200" cap="none" spc="0" normalizeH="0" baseline="3000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3000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3000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3000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3000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3000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3000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3000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3000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3000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3000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3000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3000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C4F0C88-0165-4FC4-8B5E-8BECB1048F4D}" type="slidenum">
              <a:rPr kumimoji="0" lang="en-US" sz="11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1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07295" y="302223"/>
            <a:ext cx="11209421" cy="730507"/>
          </a:xfrm>
        </p:spPr>
        <p:txBody>
          <a:bodyPr>
            <a:noAutofit/>
          </a:bodyPr>
          <a:lstStyle/>
          <a:p>
            <a:r>
              <a:rPr lang="en-US" dirty="0"/>
              <a:t>Challenge-3 (search within a database - </a:t>
            </a:r>
            <a:r>
              <a:rPr lang="en-SG" dirty="0" err="1"/>
              <a:t>ScoreSearch</a:t>
            </a:r>
            <a:r>
              <a:rPr lang="en-US" dirty="0"/>
              <a:t>)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702744" y="1837254"/>
            <a:ext cx="872197" cy="420705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ScoreSearch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6412306" y="2607932"/>
            <a:ext cx="196948" cy="196948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5703726" y="3126433"/>
            <a:ext cx="196948" cy="196948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6092965" y="4062862"/>
            <a:ext cx="196948" cy="196948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Oval 16"/>
          <p:cNvSpPr/>
          <p:nvPr/>
        </p:nvSpPr>
        <p:spPr>
          <a:xfrm>
            <a:off x="6805508" y="4818868"/>
            <a:ext cx="196948" cy="196948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508035" y="1762831"/>
            <a:ext cx="872197" cy="420705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ScoreSearch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Oval 19"/>
          <p:cNvSpPr/>
          <p:nvPr/>
        </p:nvSpPr>
        <p:spPr>
          <a:xfrm>
            <a:off x="6947464" y="3746766"/>
            <a:ext cx="196948" cy="196948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4965755" y="5434501"/>
                <a:ext cx="3542280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retrieve a small fraction </a:t>
                </a:r>
                <a14:m>
                  <m:oMath xmlns:m="http://schemas.openxmlformats.org/officeDocument/2006/math">
                    <m:r>
                      <a:rPr kumimoji="0" lang="en-SG" sz="20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𝒓</m:t>
                    </m:r>
                  </m:oMath>
                </a14:m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of games with the highest scores 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(e.g., Top 10%)</a:t>
                </a:r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5755" y="5434501"/>
                <a:ext cx="3542280" cy="1015663"/>
              </a:xfrm>
              <a:prstGeom prst="rect">
                <a:avLst/>
              </a:prstGeom>
              <a:blipFill>
                <a:blip r:embed="rId3"/>
                <a:stretch>
                  <a:fillRect t="-2994" r="-344" b="-9581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/>
          <p:cNvCxnSpPr/>
          <p:nvPr/>
        </p:nvCxnSpPr>
        <p:spPr>
          <a:xfrm>
            <a:off x="3086695" y="2177374"/>
            <a:ext cx="61604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cxnSpLocks/>
          </p:cNvCxnSpPr>
          <p:nvPr/>
        </p:nvCxnSpPr>
        <p:spPr>
          <a:xfrm>
            <a:off x="4617095" y="2156644"/>
            <a:ext cx="1795211" cy="5433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3086695" y="3166390"/>
            <a:ext cx="61604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3086695" y="4686202"/>
            <a:ext cx="61604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3076062" y="5693425"/>
            <a:ext cx="61604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cxnSpLocks/>
            <a:endCxn id="15" idx="2"/>
          </p:cNvCxnSpPr>
          <p:nvPr/>
        </p:nvCxnSpPr>
        <p:spPr>
          <a:xfrm>
            <a:off x="4604569" y="3143850"/>
            <a:ext cx="1099157" cy="810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cxnSpLocks/>
          </p:cNvCxnSpPr>
          <p:nvPr/>
        </p:nvCxnSpPr>
        <p:spPr>
          <a:xfrm flipV="1">
            <a:off x="4585574" y="4259812"/>
            <a:ext cx="1507391" cy="4263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cxnSpLocks/>
          </p:cNvCxnSpPr>
          <p:nvPr/>
        </p:nvCxnSpPr>
        <p:spPr>
          <a:xfrm flipV="1">
            <a:off x="4574941" y="5015817"/>
            <a:ext cx="2230567" cy="6776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 flipH="1">
            <a:off x="9414399" y="3850895"/>
            <a:ext cx="57850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 flipH="1">
            <a:off x="7172124" y="3851536"/>
            <a:ext cx="12299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10003532" y="4339012"/>
            <a:ext cx="15942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Query play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97211240-D12C-4DE7-96EE-8FBF82EBCF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3909" y="1647795"/>
            <a:ext cx="1371600" cy="919919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79AE8B9D-B4BD-4206-B298-C9CBAEF2D3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3909" y="2695283"/>
            <a:ext cx="1371600" cy="916763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63C61F27-BA19-4089-96B7-C52B804B7E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58711" y="4236262"/>
            <a:ext cx="1371600" cy="921135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7FDE14B2-EBD5-47C3-A468-05DA5889960D}"/>
              </a:ext>
            </a:extLst>
          </p:cNvPr>
          <p:cNvSpPr txBox="1"/>
          <p:nvPr/>
        </p:nvSpPr>
        <p:spPr>
          <a:xfrm>
            <a:off x="2105779" y="3479580"/>
            <a:ext cx="553998" cy="86847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… …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5B0831F-1356-4724-B66D-FC75DF6D1EDF}"/>
              </a:ext>
            </a:extLst>
          </p:cNvPr>
          <p:cNvSpPr txBox="1"/>
          <p:nvPr/>
        </p:nvSpPr>
        <p:spPr>
          <a:xfrm>
            <a:off x="1631761" y="897166"/>
            <a:ext cx="14595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 Database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of Games</a:t>
            </a: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DA79FD16-A000-48E8-B1F5-14E7F0454D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2951" y="5235049"/>
            <a:ext cx="1371600" cy="916763"/>
          </a:xfrm>
          <a:prstGeom prst="rect">
            <a:avLst/>
          </a:prstGeom>
        </p:spPr>
      </p:pic>
      <p:sp>
        <p:nvSpPr>
          <p:cNvPr id="58" name="AutoShape 83">
            <a:extLst>
              <a:ext uri="{FF2B5EF4-FFF2-40B4-BE49-F238E27FC236}">
                <a16:creationId xmlns:a16="http://schemas.microsoft.com/office/drawing/2014/main" id="{D37D136E-F12D-43DE-A22E-C0E9BC9E66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87519" y="1013051"/>
            <a:ext cx="1810059" cy="818596"/>
          </a:xfrm>
          <a:prstGeom prst="cloudCallout">
            <a:avLst>
              <a:gd name="adj1" fmla="val -45707"/>
              <a:gd name="adj2" fmla="val 83450"/>
            </a:avLst>
          </a:prstGeom>
          <a:noFill/>
          <a:ln w="19050">
            <a:solidFill>
              <a:schemeClr val="accent2"/>
            </a:solidFill>
            <a:round/>
            <a:headEnd/>
            <a:tailEnd/>
          </a:ln>
          <a:effectLst/>
          <a:extLst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HK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9" name="Rectangular Callout 19">
            <a:extLst>
              <a:ext uri="{FF2B5EF4-FFF2-40B4-BE49-F238E27FC236}">
                <a16:creationId xmlns:a16="http://schemas.microsoft.com/office/drawing/2014/main" id="{5F89C972-88EE-472A-B9F2-D8D888D56F31}"/>
              </a:ext>
            </a:extLst>
          </p:cNvPr>
          <p:cNvSpPr/>
          <p:nvPr/>
        </p:nvSpPr>
        <p:spPr>
          <a:xfrm>
            <a:off x="4812086" y="1047603"/>
            <a:ext cx="1638666" cy="818595"/>
          </a:xfrm>
          <a:prstGeom prst="wedgeRectCallout">
            <a:avLst>
              <a:gd name="adj1" fmla="val 24125"/>
              <a:gd name="adj2" fmla="val 74938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altLang="zh-HK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Build index for the vectors (e.g., K-D Tree)</a:t>
            </a:r>
            <a:endParaRPr kumimoji="0" lang="zh-HK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6449DC54-51A3-483A-93A6-F0D42C35C567}"/>
              </a:ext>
            </a:extLst>
          </p:cNvPr>
          <p:cNvGrpSpPr/>
          <p:nvPr/>
        </p:nvGrpSpPr>
        <p:grpSpPr>
          <a:xfrm>
            <a:off x="94463" y="1678958"/>
            <a:ext cx="1557530" cy="4046977"/>
            <a:chOff x="811661" y="1491953"/>
            <a:chExt cx="1245161" cy="4046977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DFCB023E-5CBA-4C8D-92C7-FBF189D54270}"/>
                </a:ext>
              </a:extLst>
            </p:cNvPr>
            <p:cNvSpPr txBox="1"/>
            <p:nvPr/>
          </p:nvSpPr>
          <p:spPr>
            <a:xfrm>
              <a:off x="820207" y="1491953"/>
              <a:ext cx="122806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Game 1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8BAA4D60-7D29-4C39-B0C0-502199A7F6F5}"/>
                </a:ext>
              </a:extLst>
            </p:cNvPr>
            <p:cNvSpPr txBox="1"/>
            <p:nvPr/>
          </p:nvSpPr>
          <p:spPr>
            <a:xfrm>
              <a:off x="811661" y="4338601"/>
              <a:ext cx="124516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2400" b="1"/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Game N-1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Game N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5BE2B9F8-1FAC-432D-B5A1-FA6EC9128A4C}"/>
                </a:ext>
              </a:extLst>
            </p:cNvPr>
            <p:cNvSpPr txBox="1"/>
            <p:nvPr/>
          </p:nvSpPr>
          <p:spPr>
            <a:xfrm>
              <a:off x="811661" y="2614878"/>
              <a:ext cx="124516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Game </a:t>
              </a: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rPr>
                <a:t>2</a:t>
              </a:r>
              <a:endPara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BCFBCF2D-6049-49BE-BB63-5A7A2EBB25A5}"/>
                </a:ext>
              </a:extLst>
            </p:cNvPr>
            <p:cNvSpPr txBox="1"/>
            <p:nvPr/>
          </p:nvSpPr>
          <p:spPr>
            <a:xfrm>
              <a:off x="1101550" y="3292868"/>
              <a:ext cx="553998" cy="868471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… …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E8AF247F-52BB-45CC-9643-A3C578174CB5}"/>
                  </a:ext>
                </a:extLst>
              </p:cNvPr>
              <p:cNvSpPr/>
              <p:nvPr/>
            </p:nvSpPr>
            <p:spPr>
              <a:xfrm>
                <a:off x="7173849" y="1051054"/>
                <a:ext cx="1638666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HK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Phase I</a:t>
                </a:r>
                <a:endParaRPr kumimoji="0" lang="en-SG" altLang="zh-HK" sz="18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新細明體" panose="02020500000000000000" pitchFamily="18" charset="-120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SG" altLang="zh-HK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𝑂</m:t>
                      </m:r>
                      <m:r>
                        <a:rPr kumimoji="0" lang="en-SG" altLang="zh-HK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(</m:t>
                      </m:r>
                      <m:r>
                        <a:rPr kumimoji="0" lang="en-SG" altLang="zh-HK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𝑚</m:t>
                      </m:r>
                      <m:r>
                        <a:rPr kumimoji="0" lang="en-SG" altLang="zh-HK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+</m:t>
                      </m:r>
                      <m:r>
                        <m:rPr>
                          <m:sty m:val="p"/>
                        </m:rPr>
                        <a:rPr kumimoji="0" lang="en-US" altLang="zh-CN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α</m:t>
                      </m:r>
                      <m:r>
                        <a:rPr kumimoji="0" lang="en-SG" altLang="zh-CN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(</m:t>
                      </m:r>
                      <m:r>
                        <a:rPr kumimoji="0" lang="en-SG" altLang="zh-CN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𝑁</m:t>
                      </m:r>
                      <m:r>
                        <a:rPr kumimoji="0" lang="en-SG" altLang="zh-CN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))</m:t>
                      </m:r>
                    </m:oMath>
                  </m:oMathPara>
                </a14:m>
                <a:endParaRPr kumimoji="0" lang="en-US" altLang="zh-HK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E8AF247F-52BB-45CC-9643-A3C578174C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3849" y="1051054"/>
                <a:ext cx="1638666" cy="646331"/>
              </a:xfrm>
              <a:prstGeom prst="rect">
                <a:avLst/>
              </a:prstGeom>
              <a:blipFill>
                <a:blip r:embed="rId7"/>
                <a:stretch>
                  <a:fillRect t="-4717" b="-754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5" name="Picture 64">
            <a:extLst>
              <a:ext uri="{FF2B5EF4-FFF2-40B4-BE49-F238E27FC236}">
                <a16:creationId xmlns:a16="http://schemas.microsoft.com/office/drawing/2014/main" id="{CC64ACF3-292F-4EA9-B28F-89DF560DFEE9}"/>
              </a:ext>
            </a:extLst>
          </p:cNvPr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10192530" y="3563325"/>
            <a:ext cx="1216209" cy="784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440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12" grpId="0" animBg="1"/>
      <p:bldP spid="14" grpId="0" animBg="1"/>
      <p:bldP spid="15" grpId="0" animBg="1"/>
      <p:bldP spid="16" grpId="0" animBg="1"/>
      <p:bldP spid="17" grpId="0" animBg="1"/>
      <p:bldP spid="19" grpId="0" animBg="1"/>
      <p:bldP spid="20" grpId="0" animBg="1"/>
      <p:bldP spid="34" grpId="0"/>
      <p:bldP spid="50" grpId="0"/>
      <p:bldP spid="55" grpId="0"/>
      <p:bldP spid="56" grpId="0"/>
      <p:bldP spid="58" grpId="0" animBg="1"/>
      <p:bldP spid="59" grpId="0" animBg="1"/>
      <p:bldP spid="2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C4F0C88-0165-4FC4-8B5E-8BECB1048F4D}" type="slidenum">
              <a:rPr kumimoji="0" lang="en-US" sz="11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1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07295" y="302223"/>
            <a:ext cx="11209421" cy="730507"/>
          </a:xfrm>
        </p:spPr>
        <p:txBody>
          <a:bodyPr>
            <a:noAutofit/>
          </a:bodyPr>
          <a:lstStyle/>
          <a:p>
            <a:r>
              <a:rPr lang="en-US" dirty="0"/>
              <a:t>Challenge-3 (search within a database - </a:t>
            </a:r>
            <a:r>
              <a:rPr lang="en-SG" dirty="0" err="1"/>
              <a:t>ScoreSearch</a:t>
            </a:r>
            <a:r>
              <a:rPr lang="en-US" dirty="0"/>
              <a:t>)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5717" y="2921170"/>
            <a:ext cx="1371600" cy="919919"/>
          </a:xfrm>
          <a:prstGeom prst="rect">
            <a:avLst/>
          </a:prstGeom>
        </p:spPr>
      </p:pic>
      <p:cxnSp>
        <p:nvCxnSpPr>
          <p:cNvPr id="26" name="Straight Arrow Connector 25"/>
          <p:cNvCxnSpPr>
            <a:cxnSpLocks/>
          </p:cNvCxnSpPr>
          <p:nvPr/>
        </p:nvCxnSpPr>
        <p:spPr>
          <a:xfrm flipH="1" flipV="1">
            <a:off x="5825044" y="2440299"/>
            <a:ext cx="2041169" cy="6388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cxnSpLocks/>
          </p:cNvCxnSpPr>
          <p:nvPr/>
        </p:nvCxnSpPr>
        <p:spPr>
          <a:xfrm flipH="1">
            <a:off x="5872429" y="3285460"/>
            <a:ext cx="1908721" cy="2297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cxnSpLocks/>
          </p:cNvCxnSpPr>
          <p:nvPr/>
        </p:nvCxnSpPr>
        <p:spPr>
          <a:xfrm flipH="1">
            <a:off x="5992579" y="3515173"/>
            <a:ext cx="1788571" cy="7670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8010558" y="3864034"/>
            <a:ext cx="15942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Query play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97211240-D12C-4DE7-96EE-8FBF82EBCF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9643" y="2009304"/>
            <a:ext cx="1371600" cy="919919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79AE8B9D-B4BD-4206-B298-C9CBAEF2D3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9643" y="3056792"/>
            <a:ext cx="1371600" cy="916763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63C61F27-BA19-4089-96B7-C52B804B7E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4445" y="4597771"/>
            <a:ext cx="1371600" cy="921135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7FDE14B2-EBD5-47C3-A468-05DA5889960D}"/>
              </a:ext>
            </a:extLst>
          </p:cNvPr>
          <p:cNvSpPr txBox="1"/>
          <p:nvPr/>
        </p:nvSpPr>
        <p:spPr>
          <a:xfrm>
            <a:off x="4891513" y="3841089"/>
            <a:ext cx="553998" cy="86847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… …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5B0831F-1356-4724-B66D-FC75DF6D1EDF}"/>
              </a:ext>
            </a:extLst>
          </p:cNvPr>
          <p:cNvSpPr txBox="1"/>
          <p:nvPr/>
        </p:nvSpPr>
        <p:spPr>
          <a:xfrm>
            <a:off x="4412927" y="1259433"/>
            <a:ext cx="14595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Retrieved Games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6449DC54-51A3-483A-93A6-F0D42C35C567}"/>
              </a:ext>
            </a:extLst>
          </p:cNvPr>
          <p:cNvGrpSpPr/>
          <p:nvPr/>
        </p:nvGrpSpPr>
        <p:grpSpPr>
          <a:xfrm>
            <a:off x="2880197" y="2040467"/>
            <a:ext cx="1557530" cy="3308313"/>
            <a:chOff x="811661" y="1491953"/>
            <a:chExt cx="1245161" cy="3308313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DFCB023E-5CBA-4C8D-92C7-FBF189D54270}"/>
                </a:ext>
              </a:extLst>
            </p:cNvPr>
            <p:cNvSpPr txBox="1"/>
            <p:nvPr/>
          </p:nvSpPr>
          <p:spPr>
            <a:xfrm>
              <a:off x="820207" y="1491953"/>
              <a:ext cx="122806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Game 1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8BAA4D60-7D29-4C39-B0C0-502199A7F6F5}"/>
                    </a:ext>
                  </a:extLst>
                </p:cNvPr>
                <p:cNvSpPr txBox="1"/>
                <p:nvPr/>
              </p:nvSpPr>
              <p:spPr>
                <a:xfrm>
                  <a:off x="811661" y="4338601"/>
                  <a:ext cx="124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 algn="ctr">
                    <a:defRPr sz="2400" b="1"/>
                  </a:lvl1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Game </a:t>
                  </a:r>
                  <a14:m>
                    <m:oMath xmlns:m="http://schemas.openxmlformats.org/officeDocument/2006/math">
                      <m:r>
                        <a:rPr kumimoji="0" lang="en-SG" sz="24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𝒓</m:t>
                      </m:r>
                    </m:oMath>
                  </a14:m>
                  <a:r>
                    <a:rPr kumimoji="0" lang="en-US" sz="2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N</a:t>
                  </a:r>
                </a:p>
              </p:txBody>
            </p:sp>
          </mc:Choice>
          <mc:Fallback xmlns="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8BAA4D60-7D29-4C39-B0C0-502199A7F6F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1661" y="4338601"/>
                  <a:ext cx="1245161" cy="461665"/>
                </a:xfrm>
                <a:prstGeom prst="rect">
                  <a:avLst/>
                </a:prstGeom>
                <a:blipFill>
                  <a:blip r:embed="rId6"/>
                  <a:stretch>
                    <a:fillRect l="-1563" t="-10667" b="-30667"/>
                  </a:stretch>
                </a:blipFill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5BE2B9F8-1FAC-432D-B5A1-FA6EC9128A4C}"/>
                </a:ext>
              </a:extLst>
            </p:cNvPr>
            <p:cNvSpPr txBox="1"/>
            <p:nvPr/>
          </p:nvSpPr>
          <p:spPr>
            <a:xfrm>
              <a:off x="811661" y="2614878"/>
              <a:ext cx="124516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Game </a:t>
              </a: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rPr>
                <a:t>2</a:t>
              </a:r>
              <a:endPara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BCFBCF2D-6049-49BE-BB63-5A7A2EBB25A5}"/>
                </a:ext>
              </a:extLst>
            </p:cNvPr>
            <p:cNvSpPr txBox="1"/>
            <p:nvPr/>
          </p:nvSpPr>
          <p:spPr>
            <a:xfrm>
              <a:off x="1101550" y="3292868"/>
              <a:ext cx="553998" cy="868471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… …</a:t>
              </a:r>
            </a:p>
          </p:txBody>
        </p:sp>
      </p:grpSp>
      <p:sp>
        <p:nvSpPr>
          <p:cNvPr id="39" name="AutoShape 83">
            <a:extLst>
              <a:ext uri="{FF2B5EF4-FFF2-40B4-BE49-F238E27FC236}">
                <a16:creationId xmlns:a16="http://schemas.microsoft.com/office/drawing/2014/main" id="{DAA59163-BE9B-4A43-8A4B-C4622B6580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01359" y="1097549"/>
            <a:ext cx="1810059" cy="818596"/>
          </a:xfrm>
          <a:prstGeom prst="cloudCallout">
            <a:avLst>
              <a:gd name="adj1" fmla="val -45707"/>
              <a:gd name="adj2" fmla="val 83450"/>
            </a:avLst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  <a:extLst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HK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80C1C907-AB13-4D93-A107-02BF74AD3C9E}"/>
                  </a:ext>
                </a:extLst>
              </p:cNvPr>
              <p:cNvSpPr/>
              <p:nvPr/>
            </p:nvSpPr>
            <p:spPr>
              <a:xfrm>
                <a:off x="6701359" y="1139477"/>
                <a:ext cx="1810058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HK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Phase II</a:t>
                </a:r>
                <a:endParaRPr kumimoji="0" lang="en-SG" altLang="zh-HK" sz="18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新細明體" panose="02020500000000000000" pitchFamily="18" charset="-120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SG" altLang="zh-HK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𝑂</m:t>
                      </m:r>
                      <m:r>
                        <a:rPr kumimoji="0" lang="en-SG" altLang="zh-HK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(</m:t>
                      </m:r>
                      <m:r>
                        <a:rPr kumimoji="0" lang="en-SG" altLang="zh-HK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𝑟</m:t>
                      </m:r>
                      <m:r>
                        <a:rPr kumimoji="0" lang="en-SG" altLang="zh-HK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·</m:t>
                      </m:r>
                      <m:r>
                        <a:rPr kumimoji="0" lang="en-SG" altLang="zh-HK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𝑁</m:t>
                      </m:r>
                      <m:r>
                        <a:rPr kumimoji="0" lang="en-SG" altLang="zh-HK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·</m:t>
                      </m:r>
                      <m:r>
                        <m:rPr>
                          <m:sty m:val="p"/>
                        </m:rPr>
                        <a:rPr kumimoji="0" lang="en-US" altLang="zh-CN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β</m:t>
                      </m:r>
                      <m:r>
                        <a:rPr kumimoji="0" lang="en-SG" altLang="zh-CN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(</m:t>
                      </m:r>
                      <m:r>
                        <a:rPr kumimoji="0" lang="en-SG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𝑛</m:t>
                      </m:r>
                      <m:r>
                        <a:rPr kumimoji="0" lang="en-SG" altLang="zh-CN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))</m:t>
                      </m:r>
                    </m:oMath>
                  </m:oMathPara>
                </a14:m>
                <a:endParaRPr kumimoji="0" lang="en-US" altLang="zh-HK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80C1C907-AB13-4D93-A107-02BF74AD3C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1359" y="1139477"/>
                <a:ext cx="1810058" cy="646331"/>
              </a:xfrm>
              <a:prstGeom prst="rect">
                <a:avLst/>
              </a:prstGeom>
              <a:blipFill>
                <a:blip r:embed="rId7"/>
                <a:stretch>
                  <a:fillRect t="-5660" b="-6604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C5C377E4-8959-4E93-B588-62F3EDB87C49}"/>
              </a:ext>
            </a:extLst>
          </p:cNvPr>
          <p:cNvCxnSpPr>
            <a:cxnSpLocks/>
          </p:cNvCxnSpPr>
          <p:nvPr/>
        </p:nvCxnSpPr>
        <p:spPr>
          <a:xfrm flipH="1">
            <a:off x="6101837" y="3721477"/>
            <a:ext cx="1799463" cy="14226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Rectangular Callout 19">
            <a:extLst>
              <a:ext uri="{FF2B5EF4-FFF2-40B4-BE49-F238E27FC236}">
                <a16:creationId xmlns:a16="http://schemas.microsoft.com/office/drawing/2014/main" id="{5952D2EE-4235-40A5-A6EF-6407602608C0}"/>
              </a:ext>
            </a:extLst>
          </p:cNvPr>
          <p:cNvSpPr/>
          <p:nvPr/>
        </p:nvSpPr>
        <p:spPr>
          <a:xfrm>
            <a:off x="6980565" y="4558816"/>
            <a:ext cx="1051091" cy="461665"/>
          </a:xfrm>
          <a:prstGeom prst="wedgeRectCallout">
            <a:avLst>
              <a:gd name="adj1" fmla="val -25130"/>
              <a:gd name="adj2" fmla="val -83351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RLS-Skip</a:t>
            </a:r>
            <a:endParaRPr kumimoji="0" lang="zh-HK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6996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  <p:bldP spid="55" grpId="0"/>
      <p:bldP spid="56" grpId="0"/>
      <p:bldP spid="39" grpId="0" animBg="1"/>
      <p:bldP spid="40" grpId="0"/>
      <p:bldP spid="5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C4F0C88-0165-4FC4-8B5E-8BECB1048F4D}" type="slidenum">
              <a:rPr kumimoji="0" lang="en-US" sz="11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1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 Set-up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903639"/>
            <a:ext cx="4912131" cy="2268312"/>
          </a:xfrm>
          <a:prstGeom prst="rect">
            <a:avLst/>
          </a:prstGeom>
        </p:spPr>
      </p:pic>
      <p:graphicFrame>
        <p:nvGraphicFramePr>
          <p:cNvPr id="10" name="Content Placeholder 8"/>
          <p:cNvGraphicFramePr>
            <a:graphicFrameLocks/>
          </p:cNvGraphicFramePr>
          <p:nvPr>
            <p:extLst/>
          </p:nvPr>
        </p:nvGraphicFramePr>
        <p:xfrm>
          <a:off x="2053388" y="3686050"/>
          <a:ext cx="8053138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702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82873">
                  <a:extLst>
                    <a:ext uri="{9D8B030D-6E8A-4147-A177-3AD203B41FA5}">
                      <a16:colId xmlns:a16="http://schemas.microsoft.com/office/drawing/2014/main" val="2586134439"/>
                    </a:ext>
                  </a:extLst>
                </a:gridCol>
              </a:tblGrid>
              <a:tr h="43473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Experiments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Performance metrics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1649699"/>
                  </a:ext>
                </a:extLst>
              </a:tr>
              <a:tr h="434738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Similarity measure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In our previous [2]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2159587"/>
                  </a:ext>
                </a:extLst>
              </a:tr>
              <a:tr h="434738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Search within a game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ym typeface="+mn-ea"/>
                        </a:rPr>
                        <a:t>Approximate ratio</a:t>
                      </a:r>
                    </a:p>
                    <a:p>
                      <a:pPr algn="ctr"/>
                      <a:r>
                        <a:rPr lang="en-US" sz="2400" b="1" dirty="0">
                          <a:sym typeface="+mn-ea"/>
                        </a:rPr>
                        <a:t>Mean/Relative rank</a:t>
                      </a:r>
                      <a:endParaRPr lang="en-US" sz="2400" b="1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7566635"/>
                  </a:ext>
                </a:extLst>
              </a:tr>
              <a:tr h="4347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/>
                        <a:t>Search within a database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>
                          <a:sym typeface="+mn-ea"/>
                        </a:rPr>
                        <a:t>Relative rank</a:t>
                      </a:r>
                      <a:endParaRPr lang="en-US" sz="2400" b="1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6188931"/>
                  </a:ext>
                </a:extLst>
              </a:tr>
            </a:tbl>
          </a:graphicData>
        </a:graphic>
      </p:graphicFrame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5950" y="1319532"/>
            <a:ext cx="3162300" cy="14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7637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C4F0C88-0165-4FC4-8B5E-8BECB1048F4D}" type="slidenum">
              <a:rPr kumimoji="0" lang="en-US" sz="11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1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38200" y="365125"/>
            <a:ext cx="11065042" cy="730507"/>
          </a:xfrm>
        </p:spPr>
        <p:txBody>
          <a:bodyPr>
            <a:noAutofit/>
          </a:bodyPr>
          <a:lstStyle/>
          <a:p>
            <a:r>
              <a:rPr lang="en-US" dirty="0"/>
              <a:t>Effectiveness and Efficiency Results </a:t>
            </a:r>
            <a:br>
              <a:rPr lang="en-US" dirty="0"/>
            </a:br>
            <a:r>
              <a:rPr lang="en-US" dirty="0"/>
              <a:t>(Search within a game)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CB63086-8602-4505-B207-334392B727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105025"/>
            <a:ext cx="11277600" cy="264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6215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C4F0C88-0165-4FC4-8B5E-8BECB1048F4D}" type="slidenum">
              <a:rPr kumimoji="0" lang="en-US" sz="11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1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62688" y="268120"/>
            <a:ext cx="11729311" cy="730507"/>
          </a:xfrm>
        </p:spPr>
        <p:txBody>
          <a:bodyPr>
            <a:noAutofit/>
          </a:bodyPr>
          <a:lstStyle/>
          <a:p>
            <a:r>
              <a:rPr lang="en-US" dirty="0"/>
              <a:t>Effectiveness and Efficiency Results </a:t>
            </a:r>
            <a:br>
              <a:rPr lang="en-US" dirty="0"/>
            </a:br>
            <a:r>
              <a:rPr lang="en-US" dirty="0"/>
              <a:t>(Search with in a database)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1CCCCAF-D5D5-47E1-A33F-C39141EF8A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7181" y="1253790"/>
            <a:ext cx="5353050" cy="489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5738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4D38D7A-4DC9-41D7-A260-7BA1E78E01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C4F0C88-0165-4FC4-8B5E-8BECB1048F4D}" type="slidenum">
              <a:rPr kumimoji="0" lang="en-US" sz="11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1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9EAED33-1ED6-4A36-B152-3CAB59CEA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Conclusion</a:t>
            </a:r>
          </a:p>
        </p:txBody>
      </p:sp>
      <p:graphicFrame>
        <p:nvGraphicFramePr>
          <p:cNvPr id="5" name="Content Placeholder 8">
            <a:extLst>
              <a:ext uri="{FF2B5EF4-FFF2-40B4-BE49-F238E27FC236}">
                <a16:creationId xmlns:a16="http://schemas.microsoft.com/office/drawing/2014/main" id="{ECF8D581-EF32-4D9E-98ED-37486B33BB47}"/>
              </a:ext>
            </a:extLst>
          </p:cNvPr>
          <p:cNvGraphicFramePr/>
          <p:nvPr>
            <p:custDataLst>
              <p:tags r:id="rId1"/>
            </p:custDataLst>
            <p:extLst/>
          </p:nvPr>
        </p:nvGraphicFramePr>
        <p:xfrm>
          <a:off x="1278304" y="2529775"/>
          <a:ext cx="2552488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24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9533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Problem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5336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/>
                        <a:t>the </a:t>
                      </a:r>
                      <a:r>
                        <a:rPr lang="en-US" sz="1800" b="1" dirty="0" err="1"/>
                        <a:t>SimPlay</a:t>
                      </a:r>
                      <a:r>
                        <a:rPr lang="en-US" sz="1800" b="1" dirty="0"/>
                        <a:t> Problem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6" name="Content Placeholder 8">
            <a:extLst>
              <a:ext uri="{FF2B5EF4-FFF2-40B4-BE49-F238E27FC236}">
                <a16:creationId xmlns:a16="http://schemas.microsoft.com/office/drawing/2014/main" id="{EB07261E-C60F-44F4-84F3-5689A2FF8557}"/>
              </a:ext>
            </a:extLst>
          </p:cNvPr>
          <p:cNvGraphicFramePr/>
          <p:nvPr>
            <p:custDataLst>
              <p:tags r:id="rId2"/>
            </p:custDataLst>
            <p:extLst/>
          </p:nvPr>
        </p:nvGraphicFramePr>
        <p:xfrm>
          <a:off x="4811002" y="2495060"/>
          <a:ext cx="2730574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305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9183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Algorithm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918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/>
                        <a:t>Similarity Measure (play2vec)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918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/>
                        <a:t>Search within a Game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/>
                        <a:t>(RLS-Skip)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9156447"/>
                  </a:ext>
                </a:extLst>
              </a:tr>
              <a:tr h="32918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/>
                        <a:t>Search within a Database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/>
                        <a:t>(</a:t>
                      </a:r>
                      <a:r>
                        <a:rPr lang="en-US" sz="1800" b="1" dirty="0" err="1"/>
                        <a:t>ScoreSearch</a:t>
                      </a:r>
                      <a:r>
                        <a:rPr lang="en-US" sz="1800" b="1" dirty="0"/>
                        <a:t>)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0939898"/>
                  </a:ext>
                </a:extLst>
              </a:tr>
            </a:tbl>
          </a:graphicData>
        </a:graphic>
      </p:graphicFrame>
      <p:graphicFrame>
        <p:nvGraphicFramePr>
          <p:cNvPr id="7" name="Content Placeholder 8">
            <a:extLst>
              <a:ext uri="{FF2B5EF4-FFF2-40B4-BE49-F238E27FC236}">
                <a16:creationId xmlns:a16="http://schemas.microsoft.com/office/drawing/2014/main" id="{82BA6334-062B-4672-B59F-8CD160B049C6}"/>
              </a:ext>
            </a:extLst>
          </p:cNvPr>
          <p:cNvGraphicFramePr/>
          <p:nvPr>
            <p:custDataLst>
              <p:tags r:id="rId3"/>
            </p:custDataLst>
            <p:extLst/>
          </p:nvPr>
        </p:nvGraphicFramePr>
        <p:xfrm>
          <a:off x="8355410" y="2469489"/>
          <a:ext cx="2552488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24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1775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Experiments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7756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/>
                        <a:t>Effectiveness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7242444"/>
                  </a:ext>
                </a:extLst>
              </a:tr>
              <a:tr h="21775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/>
                        <a:t>Efficiency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Arrow: Right 7">
            <a:extLst>
              <a:ext uri="{FF2B5EF4-FFF2-40B4-BE49-F238E27FC236}">
                <a16:creationId xmlns:a16="http://schemas.microsoft.com/office/drawing/2014/main" id="{52185F3C-4A14-4E2F-8353-DB7DD9524B2D}"/>
              </a:ext>
            </a:extLst>
          </p:cNvPr>
          <p:cNvSpPr/>
          <p:nvPr/>
        </p:nvSpPr>
        <p:spPr>
          <a:xfrm>
            <a:off x="4059170" y="2762947"/>
            <a:ext cx="539496" cy="265176"/>
          </a:xfrm>
          <a:prstGeom prst="rightArrow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291D4E61-5C90-4771-A549-96B36276528B}"/>
              </a:ext>
            </a:extLst>
          </p:cNvPr>
          <p:cNvSpPr/>
          <p:nvPr/>
        </p:nvSpPr>
        <p:spPr>
          <a:xfrm>
            <a:off x="7669912" y="2728232"/>
            <a:ext cx="539496" cy="265176"/>
          </a:xfrm>
          <a:prstGeom prst="rightArrow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8155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C4F0C88-0165-4FC4-8B5E-8BECB1048F4D}" type="slidenum">
              <a:rPr kumimoji="0" lang="en-US" sz="11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1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 &amp; A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9437CD5-A8B9-4E34-9F18-CFEFDBB948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72279" y="2893570"/>
            <a:ext cx="7047442" cy="8402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indent="0" algn="ctr">
              <a:buNone/>
            </a:pPr>
            <a:r>
              <a:rPr 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THANKS FOR WATCHING</a:t>
            </a:r>
          </a:p>
        </p:txBody>
      </p:sp>
    </p:spTree>
    <p:extLst>
      <p:ext uri="{BB962C8B-B14F-4D97-AF65-F5344CB8AC3E}">
        <p14:creationId xmlns:p14="http://schemas.microsoft.com/office/powerpoint/2010/main" val="20836287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C4F0C88-0165-4FC4-8B5E-8BECB1048F4D}" type="slidenum">
              <a:rPr kumimoji="0" lang="en-US" sz="11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1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dirty="0"/>
              <a:t>Sports Game Data</a:t>
            </a:r>
            <a:endParaRPr lang="zh-HK" altLang="en-US" dirty="0"/>
          </a:p>
        </p:txBody>
      </p:sp>
      <p:sp>
        <p:nvSpPr>
          <p:cNvPr id="16" name="Rectangle 15"/>
          <p:cNvSpPr/>
          <p:nvPr/>
        </p:nvSpPr>
        <p:spPr>
          <a:xfrm>
            <a:off x="6864435" y="821410"/>
            <a:ext cx="4866246" cy="180005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HK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Game</a:t>
            </a:r>
            <a:r>
              <a:rPr kumimoji="0" lang="en-US" altLang="zh-HK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: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HK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a set of multiple trajectories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HK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E.g., Soccer game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HK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(trajectories of 22 players and 1 ball)</a:t>
            </a:r>
          </a:p>
        </p:txBody>
      </p:sp>
      <p:sp>
        <p:nvSpPr>
          <p:cNvPr id="22" name="Rectangular Callout 19">
            <a:extLst>
              <a:ext uri="{FF2B5EF4-FFF2-40B4-BE49-F238E27FC236}">
                <a16:creationId xmlns:a16="http://schemas.microsoft.com/office/drawing/2014/main" id="{4ECDD1B9-45CD-49BC-8609-CF2457098D7D}"/>
              </a:ext>
            </a:extLst>
          </p:cNvPr>
          <p:cNvSpPr/>
          <p:nvPr/>
        </p:nvSpPr>
        <p:spPr>
          <a:xfrm>
            <a:off x="666428" y="1177213"/>
            <a:ext cx="5868324" cy="715731"/>
          </a:xfrm>
          <a:prstGeom prst="wedgeRectCallout">
            <a:avLst>
              <a:gd name="adj1" fmla="val -11023"/>
              <a:gd name="adj2" fmla="val 91431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altLang="zh-HK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A sequence of frames, and </a:t>
            </a:r>
            <a:r>
              <a:rPr kumimoji="0" lang="en-US" altLang="zh-HK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each frame contains multiple sampled locations</a:t>
            </a:r>
            <a:endParaRPr kumimoji="0" lang="zh-HK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CBCCBFEA-57B8-413D-99EF-E3D3ADE60E30}"/>
                  </a:ext>
                </a:extLst>
              </p:cNvPr>
              <p:cNvSpPr/>
              <p:nvPr/>
            </p:nvSpPr>
            <p:spPr>
              <a:xfrm>
                <a:off x="6864435" y="3402467"/>
                <a:ext cx="4866246" cy="188954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HK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Play</a:t>
                </a:r>
                <a:r>
                  <a:rPr kumimoji="0" lang="en-US" altLang="zh-HK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:</a:t>
                </a:r>
              </a:p>
              <a:p>
                <a:pPr marL="457200" marR="0" lvl="0" indent="-4572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altLang="zh-HK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a portion of game that starts from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altLang="zh-HK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r>
                          <a:rPr kumimoji="0" lang="en-SG" altLang="zh-HK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𝑖</m:t>
                        </m:r>
                      </m:e>
                      <m:sup>
                        <m:r>
                          <a:rPr kumimoji="0" lang="en-SG" altLang="zh-HK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𝑡h</m:t>
                        </m:r>
                      </m:sup>
                    </m:sSup>
                  </m:oMath>
                </a14:m>
                <a:r>
                  <a:rPr kumimoji="0" lang="en-US" altLang="zh-HK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 frame to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altLang="zh-HK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r>
                          <a:rPr kumimoji="0" lang="en-SG" altLang="zh-HK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𝑗</m:t>
                        </m:r>
                      </m:e>
                      <m:sup>
                        <m:r>
                          <a:rPr kumimoji="0" lang="en-SG" altLang="zh-HK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𝑡h</m:t>
                        </m:r>
                      </m:sup>
                    </m:sSup>
                  </m:oMath>
                </a14:m>
                <a:r>
                  <a:rPr kumimoji="0" lang="en-US" altLang="zh-HK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 frame</a:t>
                </a:r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CBCCBFEA-57B8-413D-99EF-E3D3ADE60E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4435" y="3402467"/>
                <a:ext cx="4866246" cy="1889545"/>
              </a:xfrm>
              <a:prstGeom prst="rect">
                <a:avLst/>
              </a:prstGeom>
              <a:blipFill>
                <a:blip r:embed="rId6"/>
                <a:stretch>
                  <a:fillRect l="-2375" t="-321" r="-2125" b="-673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7DA433AB-A28A-4CE4-ADA3-AF154ACB7DE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351" y="2236243"/>
            <a:ext cx="5131649" cy="3254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847134"/>
      </p:ext>
    </p:extLst>
  </p:cSld>
  <p:clrMapOvr>
    <a:masterClrMapping/>
  </p:clrMapOvr>
  <p:timing>
    <p:tnLst>
      <p:par>
        <p:cTn id="1" dur="indefinite" restart="never" nodeType="tmRoot">
          <p:childTnLst>
            <p:par>
              <p:cTn id="2"/>
            </p:par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C4F0C88-0165-4FC4-8B5E-8BECB1048F4D}" type="slidenum">
              <a:rPr kumimoji="0" lang="en-US" sz="11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1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Similar Sports Play Retrieval (</a:t>
            </a:r>
            <a:r>
              <a:rPr lang="en-SG" dirty="0" err="1"/>
              <a:t>SimPlay</a:t>
            </a:r>
            <a:r>
              <a:rPr lang="en-US" dirty="0"/>
              <a:t>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8548" y="1609351"/>
            <a:ext cx="1371600" cy="91991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8548" y="2774558"/>
            <a:ext cx="1371600" cy="91676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28548" y="4619956"/>
            <a:ext cx="1371600" cy="921135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476449" y="3709946"/>
            <a:ext cx="553998" cy="86847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… …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811661" y="1832915"/>
            <a:ext cx="1245161" cy="3478439"/>
            <a:chOff x="811661" y="1491953"/>
            <a:chExt cx="1245161" cy="3478439"/>
          </a:xfrm>
        </p:grpSpPr>
        <p:sp>
          <p:nvSpPr>
            <p:cNvPr id="17" name="TextBox 16"/>
            <p:cNvSpPr txBox="1"/>
            <p:nvPr/>
          </p:nvSpPr>
          <p:spPr>
            <a:xfrm>
              <a:off x="820207" y="1491953"/>
              <a:ext cx="122806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Game 1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811661" y="4508727"/>
              <a:ext cx="124516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2400" b="1"/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Game N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811661" y="2614878"/>
              <a:ext cx="124516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Game </a:t>
              </a: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rPr>
                <a:t>2</a:t>
              </a:r>
              <a:endPara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093050" y="3388564"/>
              <a:ext cx="553998" cy="868471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… …</a:t>
              </a: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4126509" y="3840116"/>
            <a:ext cx="15942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Query play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6385535" y="1574828"/>
            <a:ext cx="4678730" cy="190888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HK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SimPlay</a:t>
            </a:r>
            <a:r>
              <a:rPr kumimoji="0" lang="en-US" altLang="zh-HK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 Problem: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HK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Find a </a:t>
            </a:r>
            <a:r>
              <a:rPr kumimoji="0" lang="en-US" altLang="zh-HK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play</a:t>
            </a:r>
            <a:r>
              <a:rPr kumimoji="0" lang="en-US" altLang="zh-HK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 (the portion of a game) that is the most </a:t>
            </a:r>
            <a:r>
              <a:rPr kumimoji="0" lang="en-US" altLang="zh-HK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similar </a:t>
            </a:r>
            <a:r>
              <a:rPr kumimoji="0" lang="en-US" altLang="zh-HK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to the query play</a:t>
            </a:r>
          </a:p>
        </p:txBody>
      </p:sp>
      <p:sp>
        <p:nvSpPr>
          <p:cNvPr id="24" name="Rectangle 23"/>
          <p:cNvSpPr/>
          <p:nvPr/>
        </p:nvSpPr>
        <p:spPr>
          <a:xfrm>
            <a:off x="6385534" y="3962908"/>
            <a:ext cx="4713415" cy="190888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HK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Applications</a:t>
            </a:r>
            <a:r>
              <a:rPr kumimoji="0" lang="en-US" altLang="zh-HK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: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HK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Recommend similar plays to sports fans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CC46D54-D2CE-4304-AF11-DE35A1832E17}"/>
              </a:ext>
            </a:extLst>
          </p:cNvPr>
          <p:cNvSpPr txBox="1"/>
          <p:nvPr/>
        </p:nvSpPr>
        <p:spPr>
          <a:xfrm>
            <a:off x="1093049" y="1031202"/>
            <a:ext cx="32349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 Database of Games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F94F229D-565C-4838-A39B-C09E94EEB553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4287902" y="3050518"/>
            <a:ext cx="1216209" cy="784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387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2" grpId="0"/>
      <p:bldP spid="23" grpId="0" animBg="1"/>
      <p:bldP spid="24" grpId="0" animBg="1"/>
      <p:bldP spid="2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C4F0C88-0165-4FC4-8B5E-8BECB1048F4D}" type="slidenum">
              <a:rPr kumimoji="0" lang="en-US" sz="11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1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75620" y="157296"/>
            <a:ext cx="10515600" cy="730507"/>
          </a:xfrm>
        </p:spPr>
        <p:txBody>
          <a:bodyPr>
            <a:noAutofit/>
          </a:bodyPr>
          <a:lstStyle/>
          <a:p>
            <a:r>
              <a:rPr lang="en-US" dirty="0"/>
              <a:t>Existing Studies for the </a:t>
            </a:r>
            <a:r>
              <a:rPr lang="en-US" dirty="0" err="1"/>
              <a:t>SimPlay</a:t>
            </a:r>
            <a:r>
              <a:rPr lang="en-US" dirty="0"/>
              <a:t> Problem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8A5F62A-975D-45C3-A6F9-497A1D18D243}"/>
              </a:ext>
            </a:extLst>
          </p:cNvPr>
          <p:cNvSpPr/>
          <p:nvPr/>
        </p:nvSpPr>
        <p:spPr>
          <a:xfrm>
            <a:off x="523650" y="5993376"/>
            <a:ext cx="1091599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[1] Sha et al.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Chalkboarding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A new spatiotemporal query paradigm for sports play retrieval, IUI 2016</a:t>
            </a:r>
            <a:endParaRPr kumimoji="0" lang="en-SG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D15E38FA-6FE4-482E-907F-8CF71B7631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304" y="1689561"/>
            <a:ext cx="1371600" cy="919919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D4BA1EA7-14B1-4452-BE7A-A7611116E0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304" y="2854768"/>
            <a:ext cx="1371600" cy="916763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B6878B5A-C19E-433F-883F-354924F183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304" y="4700166"/>
            <a:ext cx="1371600" cy="921135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8ECC6B3F-7CC2-4D88-8BF8-4277D2706774}"/>
              </a:ext>
            </a:extLst>
          </p:cNvPr>
          <p:cNvSpPr txBox="1"/>
          <p:nvPr/>
        </p:nvSpPr>
        <p:spPr>
          <a:xfrm>
            <a:off x="1241205" y="3790156"/>
            <a:ext cx="553998" cy="86847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… …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A70B8EF3-BBB6-44C8-83EB-F8ADEE0058EF}"/>
              </a:ext>
            </a:extLst>
          </p:cNvPr>
          <p:cNvSpPr txBox="1"/>
          <p:nvPr/>
        </p:nvSpPr>
        <p:spPr>
          <a:xfrm>
            <a:off x="740386" y="1001333"/>
            <a:ext cx="14595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 Database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of Games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215546C6-22B2-42DB-873C-6A2F1764AECF}"/>
              </a:ext>
            </a:extLst>
          </p:cNvPr>
          <p:cNvSpPr/>
          <p:nvPr/>
        </p:nvSpPr>
        <p:spPr>
          <a:xfrm>
            <a:off x="523650" y="1081139"/>
            <a:ext cx="1695928" cy="4736141"/>
          </a:xfrm>
          <a:prstGeom prst="roundRect">
            <a:avLst/>
          </a:prstGeom>
          <a:noFill/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7" name="Picture 66">
            <a:extLst>
              <a:ext uri="{FF2B5EF4-FFF2-40B4-BE49-F238E27FC236}">
                <a16:creationId xmlns:a16="http://schemas.microsoft.com/office/drawing/2014/main" id="{E2BDDF2E-ADCD-437A-8630-A3BA4AE814FE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3063564" y="1778192"/>
            <a:ext cx="540000" cy="720000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60475D01-B907-4E15-B691-51AAC2BE1171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3063564" y="2922924"/>
            <a:ext cx="540000" cy="720000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982CC230-8C5D-44C6-9973-780E6B8C3087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3063564" y="4701309"/>
            <a:ext cx="540000" cy="720000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647376FF-298E-48D6-AE88-A28C7017AC9B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4509947" y="1770172"/>
            <a:ext cx="540000" cy="720000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0FF354C1-5A8E-4D75-BB6C-4BB49B08652F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3969947" y="1770172"/>
            <a:ext cx="540000" cy="720000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377C6934-E6DF-4DF4-8590-F218DBC3CFCC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3969947" y="2914904"/>
            <a:ext cx="1080000" cy="720000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58B229EE-FF0D-4DB2-83DF-73C2654E042F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3969947" y="4693289"/>
            <a:ext cx="540000" cy="720000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C73F57B3-9796-4C6F-AFDB-C74762F2C2FC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4491161" y="4701308"/>
            <a:ext cx="540000" cy="706297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56E81E17-EDA3-48B7-8643-46D94933AAE1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6362806" y="1762152"/>
            <a:ext cx="540000" cy="720000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E0134675-3AEA-4D7D-AE41-527A59DFF61C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5293420" y="1762152"/>
            <a:ext cx="1080000" cy="720000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AFEDB646-C14D-487B-9621-92FBCFC9170D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5293420" y="2906884"/>
            <a:ext cx="1609386" cy="720000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410E3E97-3D08-4ABC-927D-FD56A66EBE7C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5293420" y="4685269"/>
            <a:ext cx="1080000" cy="720000"/>
          </a:xfrm>
          <a:prstGeom prst="rect">
            <a:avLst/>
          </a:prstGeom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9896941E-4524-4C24-A00E-B54E02A32DBE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6376109" y="4679586"/>
            <a:ext cx="540000" cy="720000"/>
          </a:xfrm>
          <a:prstGeom prst="rect">
            <a:avLst/>
          </a:prstGeom>
        </p:spPr>
      </p:pic>
      <p:sp>
        <p:nvSpPr>
          <p:cNvPr id="85" name="TextBox 84">
            <a:extLst>
              <a:ext uri="{FF2B5EF4-FFF2-40B4-BE49-F238E27FC236}">
                <a16:creationId xmlns:a16="http://schemas.microsoft.com/office/drawing/2014/main" id="{6D912FF3-51CA-4047-B5DA-6A25EC950429}"/>
              </a:ext>
            </a:extLst>
          </p:cNvPr>
          <p:cNvSpPr txBox="1"/>
          <p:nvPr/>
        </p:nvSpPr>
        <p:spPr>
          <a:xfrm>
            <a:off x="3110115" y="3798178"/>
            <a:ext cx="553998" cy="86847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… …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DDA8956D-709A-4574-B13E-542E0D056DC5}"/>
              </a:ext>
            </a:extLst>
          </p:cNvPr>
          <p:cNvSpPr txBox="1"/>
          <p:nvPr/>
        </p:nvSpPr>
        <p:spPr>
          <a:xfrm>
            <a:off x="4257128" y="3758074"/>
            <a:ext cx="553998" cy="86847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… …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892196B3-09B9-4AD9-BC4B-B20A18A4934D}"/>
              </a:ext>
            </a:extLst>
          </p:cNvPr>
          <p:cNvSpPr txBox="1"/>
          <p:nvPr/>
        </p:nvSpPr>
        <p:spPr>
          <a:xfrm>
            <a:off x="5833420" y="3758073"/>
            <a:ext cx="553998" cy="86847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… …</a:t>
            </a:r>
          </a:p>
        </p:txBody>
      </p:sp>
      <p:sp>
        <p:nvSpPr>
          <p:cNvPr id="88" name="Rectangle: Rounded Corners 87">
            <a:extLst>
              <a:ext uri="{FF2B5EF4-FFF2-40B4-BE49-F238E27FC236}">
                <a16:creationId xmlns:a16="http://schemas.microsoft.com/office/drawing/2014/main" id="{31B89F42-F211-45E4-80A5-C89D533B4575}"/>
              </a:ext>
            </a:extLst>
          </p:cNvPr>
          <p:cNvSpPr/>
          <p:nvPr/>
        </p:nvSpPr>
        <p:spPr>
          <a:xfrm>
            <a:off x="2917443" y="1095633"/>
            <a:ext cx="4841099" cy="4745712"/>
          </a:xfrm>
          <a:prstGeom prst="roundRect">
            <a:avLst/>
          </a:prstGeom>
          <a:noFill/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3C7EBC72-C42C-495F-AB49-CEE5B8F49588}"/>
              </a:ext>
            </a:extLst>
          </p:cNvPr>
          <p:cNvSpPr txBox="1"/>
          <p:nvPr/>
        </p:nvSpPr>
        <p:spPr>
          <a:xfrm rot="5400000">
            <a:off x="6945984" y="1729109"/>
            <a:ext cx="553998" cy="86847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… …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6090889-2C93-47A7-8EDD-63E97F6E1F43}"/>
              </a:ext>
            </a:extLst>
          </p:cNvPr>
          <p:cNvSpPr txBox="1"/>
          <p:nvPr/>
        </p:nvSpPr>
        <p:spPr>
          <a:xfrm rot="5400000">
            <a:off x="6945984" y="2869635"/>
            <a:ext cx="553998" cy="86847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… …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7163C40E-CEE5-4DF1-8EEE-0478D4F9B4DA}"/>
              </a:ext>
            </a:extLst>
          </p:cNvPr>
          <p:cNvSpPr txBox="1"/>
          <p:nvPr/>
        </p:nvSpPr>
        <p:spPr>
          <a:xfrm rot="5400000">
            <a:off x="6940545" y="4627074"/>
            <a:ext cx="553998" cy="86847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… …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754BECB4-9E26-4117-B6E2-BE6746CC6F77}"/>
              </a:ext>
            </a:extLst>
          </p:cNvPr>
          <p:cNvSpPr txBox="1"/>
          <p:nvPr/>
        </p:nvSpPr>
        <p:spPr>
          <a:xfrm>
            <a:off x="3094718" y="1368754"/>
            <a:ext cx="14595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1s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C0E4B7DD-43DA-4424-97AF-04EBC070D61A}"/>
              </a:ext>
            </a:extLst>
          </p:cNvPr>
          <p:cNvSpPr txBox="1"/>
          <p:nvPr/>
        </p:nvSpPr>
        <p:spPr>
          <a:xfrm>
            <a:off x="4283171" y="1360736"/>
            <a:ext cx="14595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2s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E366394F-B738-4A5A-A6BA-5A61EAFAC6AA}"/>
              </a:ext>
            </a:extLst>
          </p:cNvPr>
          <p:cNvSpPr txBox="1"/>
          <p:nvPr/>
        </p:nvSpPr>
        <p:spPr>
          <a:xfrm>
            <a:off x="5847034" y="1368756"/>
            <a:ext cx="14595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3s</a:t>
            </a:r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24BB55B7-8287-4695-8492-9A0E9C603262}"/>
              </a:ext>
            </a:extLst>
          </p:cNvPr>
          <p:cNvSpPr/>
          <p:nvPr/>
        </p:nvSpPr>
        <p:spPr>
          <a:xfrm>
            <a:off x="2332089" y="3057409"/>
            <a:ext cx="507743" cy="42515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5" name="Rectangular Callout 19">
            <a:extLst>
              <a:ext uri="{FF2B5EF4-FFF2-40B4-BE49-F238E27FC236}">
                <a16:creationId xmlns:a16="http://schemas.microsoft.com/office/drawing/2014/main" id="{FB3AE09D-5816-4772-AD33-B9B3FABE12FC}"/>
              </a:ext>
            </a:extLst>
          </p:cNvPr>
          <p:cNvSpPr/>
          <p:nvPr/>
        </p:nvSpPr>
        <p:spPr>
          <a:xfrm>
            <a:off x="1722709" y="176876"/>
            <a:ext cx="5494835" cy="1041137"/>
          </a:xfrm>
          <a:prstGeom prst="wedgeRectCallout">
            <a:avLst>
              <a:gd name="adj1" fmla="val -21525"/>
              <a:gd name="adj2" fmla="val 63692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HK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Materialized as many data plays, whose duration fall in a range, e.g., from 1s to 3s</a:t>
            </a:r>
            <a:endParaRPr kumimoji="0" lang="zh-HK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D7D6F77F-F20F-4CC9-8363-0A39D6379F35}"/>
              </a:ext>
            </a:extLst>
          </p:cNvPr>
          <p:cNvSpPr/>
          <p:nvPr/>
        </p:nvSpPr>
        <p:spPr>
          <a:xfrm>
            <a:off x="8286167" y="3122518"/>
            <a:ext cx="3745411" cy="98256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HK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Effectiveness Issue</a:t>
            </a:r>
            <a:r>
              <a:rPr kumimoji="0" lang="en-US" altLang="zh-HK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: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HK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Small range duration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3BB31186-A460-4B2E-A2CB-88D4E9898084}"/>
              </a:ext>
            </a:extLst>
          </p:cNvPr>
          <p:cNvSpPr/>
          <p:nvPr/>
        </p:nvSpPr>
        <p:spPr>
          <a:xfrm>
            <a:off x="8269792" y="4438740"/>
            <a:ext cx="3761786" cy="98256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HK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Efficiency Issue</a:t>
            </a:r>
            <a:r>
              <a:rPr kumimoji="0" lang="en-US" altLang="zh-HK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: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HK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Large range duration</a:t>
            </a:r>
          </a:p>
        </p:txBody>
      </p:sp>
      <p:pic>
        <p:nvPicPr>
          <p:cNvPr id="98" name="Picture 97">
            <a:extLst>
              <a:ext uri="{FF2B5EF4-FFF2-40B4-BE49-F238E27FC236}">
                <a16:creationId xmlns:a16="http://schemas.microsoft.com/office/drawing/2014/main" id="{0517EB2C-CCF7-42D5-B894-1A830E09C07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33771" y="1166380"/>
            <a:ext cx="1371600" cy="919918"/>
          </a:xfrm>
          <a:prstGeom prst="rect">
            <a:avLst/>
          </a:prstGeom>
        </p:spPr>
      </p:pic>
      <p:sp>
        <p:nvSpPr>
          <p:cNvPr id="99" name="TextBox 98">
            <a:extLst>
              <a:ext uri="{FF2B5EF4-FFF2-40B4-BE49-F238E27FC236}">
                <a16:creationId xmlns:a16="http://schemas.microsoft.com/office/drawing/2014/main" id="{DFC6487E-6251-4820-859C-0AA969B72798}"/>
              </a:ext>
            </a:extLst>
          </p:cNvPr>
          <p:cNvSpPr txBox="1"/>
          <p:nvPr/>
        </p:nvSpPr>
        <p:spPr>
          <a:xfrm>
            <a:off x="8633771" y="2077514"/>
            <a:ext cx="15942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Query play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0" name="Arrow: Right 99">
            <a:extLst>
              <a:ext uri="{FF2B5EF4-FFF2-40B4-BE49-F238E27FC236}">
                <a16:creationId xmlns:a16="http://schemas.microsoft.com/office/drawing/2014/main" id="{DC0B7BCA-12A0-4BA6-8ADA-7938988F18F4}"/>
              </a:ext>
            </a:extLst>
          </p:cNvPr>
          <p:cNvSpPr/>
          <p:nvPr/>
        </p:nvSpPr>
        <p:spPr>
          <a:xfrm rot="20089548" flipH="1">
            <a:off x="7450628" y="1661430"/>
            <a:ext cx="1161979" cy="305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64451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60" grpId="0"/>
      <p:bldP spid="9" grpId="0" animBg="1"/>
      <p:bldP spid="85" grpId="0"/>
      <p:bldP spid="86" grpId="0"/>
      <p:bldP spid="87" grpId="0"/>
      <p:bldP spid="88" grpId="0" animBg="1"/>
      <p:bldP spid="89" grpId="0"/>
      <p:bldP spid="90" grpId="0"/>
      <p:bldP spid="91" grpId="0"/>
      <p:bldP spid="92" grpId="0"/>
      <p:bldP spid="93" grpId="0"/>
      <p:bldP spid="94" grpId="0"/>
      <p:bldP spid="28" grpId="0" animBg="1"/>
      <p:bldP spid="95" grpId="0" animBg="1"/>
      <p:bldP spid="96" grpId="0" animBg="1"/>
      <p:bldP spid="97" grpId="0" animBg="1"/>
      <p:bldP spid="99" grpId="0"/>
      <p:bldP spid="10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C4F0C88-0165-4FC4-8B5E-8BECB1048F4D}" type="slidenum">
              <a:rPr kumimoji="0" lang="en-US" sz="11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1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30507"/>
          </a:xfrm>
        </p:spPr>
        <p:txBody>
          <a:bodyPr>
            <a:noAutofit/>
          </a:bodyPr>
          <a:lstStyle/>
          <a:p>
            <a:r>
              <a:rPr lang="en-US" dirty="0"/>
              <a:t>Three Challenges</a:t>
            </a:r>
          </a:p>
        </p:txBody>
      </p:sp>
      <p:sp>
        <p:nvSpPr>
          <p:cNvPr id="33" name="Rectangle 32"/>
          <p:cNvSpPr/>
          <p:nvPr/>
        </p:nvSpPr>
        <p:spPr>
          <a:xfrm>
            <a:off x="3137276" y="1596092"/>
            <a:ext cx="5760578" cy="73050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HK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Challenge-1 </a:t>
            </a:r>
            <a:r>
              <a:rPr kumimoji="0" lang="en-US" altLang="zh-HK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(similarity measure)</a:t>
            </a:r>
          </a:p>
        </p:txBody>
      </p:sp>
      <p:sp>
        <p:nvSpPr>
          <p:cNvPr id="41" name="AutoShape 83">
            <a:extLst>
              <a:ext uri="{FF2B5EF4-FFF2-40B4-BE49-F238E27FC236}">
                <a16:creationId xmlns:a16="http://schemas.microsoft.com/office/drawing/2014/main" id="{5982A218-46F4-4766-B8BC-6B3FD65F99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66024" y="196332"/>
            <a:ext cx="3164657" cy="1230966"/>
          </a:xfrm>
          <a:prstGeom prst="cloudCallout">
            <a:avLst>
              <a:gd name="adj1" fmla="val -51767"/>
              <a:gd name="adj2" fmla="val 64990"/>
            </a:avLst>
          </a:prstGeom>
          <a:noFill/>
          <a:ln w="9525">
            <a:solidFill>
              <a:schemeClr val="accent1"/>
            </a:solidFill>
            <a:round/>
            <a:headEnd/>
            <a:tailEnd/>
          </a:ln>
          <a:effectLst/>
          <a:extLst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How to measure the similarity between two plays?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HK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D9C83FB0-6D0D-4674-BB4C-A8990ADDD0B2}"/>
              </a:ext>
            </a:extLst>
          </p:cNvPr>
          <p:cNvSpPr/>
          <p:nvPr/>
        </p:nvSpPr>
        <p:spPr>
          <a:xfrm>
            <a:off x="3137273" y="2989930"/>
            <a:ext cx="5760581" cy="73050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HK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Challenge-2 </a:t>
            </a:r>
            <a:r>
              <a:rPr kumimoji="0" lang="en-US" altLang="zh-HK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(search within a game)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54B4F536-F471-4D1C-BFB2-F505525530D0}"/>
              </a:ext>
            </a:extLst>
          </p:cNvPr>
          <p:cNvSpPr/>
          <p:nvPr/>
        </p:nvSpPr>
        <p:spPr>
          <a:xfrm>
            <a:off x="3137274" y="4337587"/>
            <a:ext cx="5760581" cy="73050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HK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Challenge-3 </a:t>
            </a:r>
            <a:r>
              <a:rPr kumimoji="0" lang="en-US" altLang="zh-HK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(search within a database)</a:t>
            </a:r>
          </a:p>
        </p:txBody>
      </p:sp>
      <p:sp>
        <p:nvSpPr>
          <p:cNvPr id="43" name="AutoShape 83">
            <a:extLst>
              <a:ext uri="{FF2B5EF4-FFF2-40B4-BE49-F238E27FC236}">
                <a16:creationId xmlns:a16="http://schemas.microsoft.com/office/drawing/2014/main" id="{ABD07921-C5BF-438C-9200-4DE8CD4402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36273" y="4555916"/>
            <a:ext cx="2925067" cy="1607951"/>
          </a:xfrm>
          <a:prstGeom prst="cloudCallout">
            <a:avLst>
              <a:gd name="adj1" fmla="val -66341"/>
              <a:gd name="adj2" fmla="val -29216"/>
            </a:avLst>
          </a:prstGeom>
          <a:noFill/>
          <a:ln w="9525">
            <a:solidFill>
              <a:schemeClr val="accent6"/>
            </a:solidFill>
            <a:round/>
            <a:headEnd/>
            <a:tailEnd/>
          </a:ln>
          <a:effectLst/>
          <a:extLst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HK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How to efficiently find a similar play within a database of many games?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HK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2" name="AutoShape 83">
            <a:extLst>
              <a:ext uri="{FF2B5EF4-FFF2-40B4-BE49-F238E27FC236}">
                <a16:creationId xmlns:a16="http://schemas.microsoft.com/office/drawing/2014/main" id="{BE15A3F3-1239-47BC-9BEA-DC2906EE8C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878" y="1961345"/>
            <a:ext cx="2925067" cy="1607951"/>
          </a:xfrm>
          <a:prstGeom prst="cloudCallout">
            <a:avLst>
              <a:gd name="adj1" fmla="val 56508"/>
              <a:gd name="adj2" fmla="val 34636"/>
            </a:avLst>
          </a:prstGeom>
          <a:noFill/>
          <a:ln w="9525">
            <a:solidFill>
              <a:schemeClr val="accent2"/>
            </a:solidFill>
            <a:round/>
            <a:headEnd/>
            <a:tailEnd/>
          </a:ln>
          <a:effectLst/>
          <a:extLst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HK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How to efficiently find a similar play to a query play within a game?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HK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74371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3" grpId="0" animBg="1"/>
      <p:bldP spid="4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C4F0C88-0165-4FC4-8B5E-8BECB1048F4D}" type="slidenum">
              <a:rPr kumimoji="0" lang="en-US" sz="11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1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Challenge-1 (similarity measure - play2vec)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9781" y="1220263"/>
            <a:ext cx="1371600" cy="919919"/>
          </a:xfrm>
          <a:prstGeom prst="rect">
            <a:avLst/>
          </a:prstGeom>
        </p:spPr>
      </p:pic>
      <p:grpSp>
        <p:nvGrpSpPr>
          <p:cNvPr id="29" name="Group 28"/>
          <p:cNvGrpSpPr/>
          <p:nvPr/>
        </p:nvGrpSpPr>
        <p:grpSpPr>
          <a:xfrm>
            <a:off x="2049781" y="2138950"/>
            <a:ext cx="4459459" cy="1893809"/>
            <a:chOff x="1135380" y="2256460"/>
            <a:chExt cx="4459459" cy="2031182"/>
          </a:xfrm>
        </p:grpSpPr>
        <p:sp>
          <p:nvSpPr>
            <p:cNvPr id="8" name="Rectangle 7"/>
            <p:cNvSpPr/>
            <p:nvPr/>
          </p:nvSpPr>
          <p:spPr>
            <a:xfrm>
              <a:off x="1135380" y="3069347"/>
              <a:ext cx="4459459" cy="121829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4472C4">
                      <a:lumMod val="50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Representation learning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4472C4">
                      <a:lumMod val="50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(play2vec)</a:t>
              </a:r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>
              <a:off x="1884164" y="2256460"/>
              <a:ext cx="0" cy="8128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>
              <a:off x="4961465" y="2256460"/>
              <a:ext cx="0" cy="8128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2049782" y="4043440"/>
            <a:ext cx="4459458" cy="1749103"/>
            <a:chOff x="1135381" y="4588868"/>
            <a:chExt cx="4459458" cy="1749103"/>
          </a:xfrm>
        </p:grpSpPr>
        <p:sp>
          <p:nvSpPr>
            <p:cNvPr id="15" name="Oval 14"/>
            <p:cNvSpPr/>
            <p:nvPr/>
          </p:nvSpPr>
          <p:spPr>
            <a:xfrm>
              <a:off x="1135381" y="5202072"/>
              <a:ext cx="4459458" cy="1135899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</a:t>
              </a:r>
              <a:r>
                <a:rPr kumimoji="0" lang="en-US" sz="2400" b="1" i="0" u="none" strike="noStrike" kern="1200" cap="none" spc="0" normalizeH="0" baseline="3000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1" i="0" u="none" strike="noStrike" kern="1200" cap="none" spc="0" normalizeH="0" baseline="3000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1" i="0" u="none" strike="noStrike" kern="1200" cap="none" spc="0" normalizeH="0" baseline="3000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1" i="0" u="none" strike="noStrike" kern="1200" cap="none" spc="0" normalizeH="0" baseline="3000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Oval 15"/>
            <p:cNvSpPr/>
            <p:nvPr/>
          </p:nvSpPr>
          <p:spPr>
            <a:xfrm>
              <a:off x="1722706" y="5695159"/>
              <a:ext cx="196948" cy="196948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Oval 16"/>
            <p:cNvSpPr/>
            <p:nvPr/>
          </p:nvSpPr>
          <p:spPr>
            <a:xfrm>
              <a:off x="4814079" y="5695159"/>
              <a:ext cx="196948" cy="196948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23" name="Straight Arrow Connector 22"/>
            <p:cNvCxnSpPr/>
            <p:nvPr/>
          </p:nvCxnSpPr>
          <p:spPr>
            <a:xfrm>
              <a:off x="1884164" y="4588868"/>
              <a:ext cx="0" cy="95396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>
              <a:off x="4961465" y="4588868"/>
              <a:ext cx="0" cy="95396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5045" y="1219032"/>
            <a:ext cx="1371600" cy="919918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>
            <a:off x="2935942" y="5251803"/>
            <a:ext cx="2792538" cy="0"/>
          </a:xfrm>
          <a:prstGeom prst="line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2973040" y="5251803"/>
            <a:ext cx="26164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Euclidean distance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A6D6B96-66C3-4D10-89EF-B1582BDDE51D}"/>
              </a:ext>
            </a:extLst>
          </p:cNvPr>
          <p:cNvSpPr/>
          <p:nvPr/>
        </p:nvSpPr>
        <p:spPr>
          <a:xfrm>
            <a:off x="818440" y="6060724"/>
            <a:ext cx="1091224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[2] Wang et al. Effective and efficient sports play retrieval with deep representation learning, KDD 2019</a:t>
            </a:r>
            <a:endParaRPr kumimoji="0" lang="en-SG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EC898B5-4DE0-4FE9-AA0C-77744F8C852E}"/>
              </a:ext>
            </a:extLst>
          </p:cNvPr>
          <p:cNvSpPr/>
          <p:nvPr/>
        </p:nvSpPr>
        <p:spPr>
          <a:xfrm>
            <a:off x="7013353" y="2896860"/>
            <a:ext cx="3279605" cy="92938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HK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Efficiency </a:t>
            </a:r>
            <a:r>
              <a:rPr kumimoji="0" lang="en-US" altLang="zh-HK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advantage: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HK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Linear</a:t>
            </a:r>
            <a:r>
              <a:rPr kumimoji="0" lang="en-US" altLang="zh-HK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 time</a:t>
            </a:r>
          </a:p>
        </p:txBody>
      </p:sp>
    </p:spTree>
    <p:extLst>
      <p:ext uri="{BB962C8B-B14F-4D97-AF65-F5344CB8AC3E}">
        <p14:creationId xmlns:p14="http://schemas.microsoft.com/office/powerpoint/2010/main" val="4228941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C4F0C88-0165-4FC4-8B5E-8BECB1048F4D}" type="slidenum">
              <a:rPr kumimoji="0" lang="en-US" sz="11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1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Challenge-2 (search within a game)</a:t>
            </a:r>
          </a:p>
        </p:txBody>
      </p:sp>
      <p:pic>
        <p:nvPicPr>
          <p:cNvPr id="21" name="图片 2">
            <a:extLst>
              <a:ext uri="{FF2B5EF4-FFF2-40B4-BE49-F238E27FC236}">
                <a16:creationId xmlns:a16="http://schemas.microsoft.com/office/drawing/2014/main" id="{2F07A91D-1910-485F-9BAE-BF198DEBB7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9015" y="1354455"/>
            <a:ext cx="6963410" cy="3872865"/>
          </a:xfrm>
          <a:prstGeom prst="rect">
            <a:avLst/>
          </a:prstGeom>
        </p:spPr>
      </p:pic>
      <p:sp>
        <p:nvSpPr>
          <p:cNvPr id="24" name="Oval Callout 6">
            <a:extLst>
              <a:ext uri="{FF2B5EF4-FFF2-40B4-BE49-F238E27FC236}">
                <a16:creationId xmlns:a16="http://schemas.microsoft.com/office/drawing/2014/main" id="{BBF7AB1F-29C7-41D4-B885-5ED9CFEBD920}"/>
              </a:ext>
            </a:extLst>
          </p:cNvPr>
          <p:cNvSpPr/>
          <p:nvPr/>
        </p:nvSpPr>
        <p:spPr>
          <a:xfrm>
            <a:off x="6110926" y="5390664"/>
            <a:ext cx="2763749" cy="459789"/>
          </a:xfrm>
          <a:prstGeom prst="wedgeEllipseCallout">
            <a:avLst>
              <a:gd name="adj1" fmla="val -31616"/>
              <a:gd name="adj2" fmla="val -91683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Linear time (play2vec)</a:t>
            </a:r>
          </a:p>
        </p:txBody>
      </p:sp>
    </p:spTree>
    <p:extLst>
      <p:ext uri="{BB962C8B-B14F-4D97-AF65-F5344CB8AC3E}">
        <p14:creationId xmlns:p14="http://schemas.microsoft.com/office/powerpoint/2010/main" val="3844590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bldLvl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C4F0C88-0165-4FC4-8B5E-8BECB1048F4D}" type="slidenum">
              <a:rPr kumimoji="0" lang="en-US" sz="11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1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00265" y="44285"/>
            <a:ext cx="10515600" cy="730507"/>
          </a:xfrm>
        </p:spPr>
        <p:txBody>
          <a:bodyPr>
            <a:noAutofit/>
          </a:bodyPr>
          <a:lstStyle/>
          <a:p>
            <a:r>
              <a:rPr lang="en-US" dirty="0"/>
              <a:t>Challenge-2 (search within a game – RLS-Skip)</a:t>
            </a:r>
          </a:p>
        </p:txBody>
      </p:sp>
      <p:sp>
        <p:nvSpPr>
          <p:cNvPr id="6" name="矩形 1">
            <a:extLst>
              <a:ext uri="{FF2B5EF4-FFF2-40B4-BE49-F238E27FC236}">
                <a16:creationId xmlns:a16="http://schemas.microsoft.com/office/drawing/2014/main" id="{F7E14B32-6FAC-47DB-8881-9196B013A126}"/>
              </a:ext>
            </a:extLst>
          </p:cNvPr>
          <p:cNvSpPr/>
          <p:nvPr/>
        </p:nvSpPr>
        <p:spPr>
          <a:xfrm>
            <a:off x="5626102" y="1384575"/>
            <a:ext cx="973455" cy="51625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Point</a:t>
            </a:r>
          </a:p>
        </p:txBody>
      </p:sp>
      <p:sp>
        <p:nvSpPr>
          <p:cNvPr id="7" name="矩形 11">
            <a:extLst>
              <a:ext uri="{FF2B5EF4-FFF2-40B4-BE49-F238E27FC236}">
                <a16:creationId xmlns:a16="http://schemas.microsoft.com/office/drawing/2014/main" id="{BB7CF3AE-58E7-46D1-BA82-DD7D70DA4168}"/>
              </a:ext>
            </a:extLst>
          </p:cNvPr>
          <p:cNvSpPr/>
          <p:nvPr/>
        </p:nvSpPr>
        <p:spPr>
          <a:xfrm>
            <a:off x="6601462" y="1384575"/>
            <a:ext cx="2106295" cy="51625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State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(best, prefix)</a:t>
            </a:r>
          </a:p>
        </p:txBody>
      </p:sp>
      <p:sp>
        <p:nvSpPr>
          <p:cNvPr id="8" name="矩形 15">
            <a:extLst>
              <a:ext uri="{FF2B5EF4-FFF2-40B4-BE49-F238E27FC236}">
                <a16:creationId xmlns:a16="http://schemas.microsoft.com/office/drawing/2014/main" id="{DEFD3C5A-B01C-4844-9B03-8D0ECBC3C0D9}"/>
              </a:ext>
            </a:extLst>
          </p:cNvPr>
          <p:cNvSpPr/>
          <p:nvPr/>
        </p:nvSpPr>
        <p:spPr>
          <a:xfrm>
            <a:off x="8707757" y="1384575"/>
            <a:ext cx="973455" cy="51625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Action</a:t>
            </a:r>
          </a:p>
        </p:txBody>
      </p:sp>
      <p:sp>
        <p:nvSpPr>
          <p:cNvPr id="9" name="矩形 16">
            <a:extLst>
              <a:ext uri="{FF2B5EF4-FFF2-40B4-BE49-F238E27FC236}">
                <a16:creationId xmlns:a16="http://schemas.microsoft.com/office/drawing/2014/main" id="{3E942598-D9E5-4462-BF69-D7BFD61A3089}"/>
              </a:ext>
            </a:extLst>
          </p:cNvPr>
          <p:cNvSpPr/>
          <p:nvPr/>
        </p:nvSpPr>
        <p:spPr>
          <a:xfrm>
            <a:off x="10654667" y="1384575"/>
            <a:ext cx="973455" cy="51625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BEST</a:t>
            </a:r>
          </a:p>
        </p:txBody>
      </p:sp>
      <p:sp>
        <p:nvSpPr>
          <p:cNvPr id="10" name="矩形 17">
            <a:extLst>
              <a:ext uri="{FF2B5EF4-FFF2-40B4-BE49-F238E27FC236}">
                <a16:creationId xmlns:a16="http://schemas.microsoft.com/office/drawing/2014/main" id="{173FAFA3-B1DD-4980-90D5-00D6B9B9F620}"/>
              </a:ext>
            </a:extLst>
          </p:cNvPr>
          <p:cNvSpPr/>
          <p:nvPr/>
        </p:nvSpPr>
        <p:spPr>
          <a:xfrm>
            <a:off x="9681212" y="1384575"/>
            <a:ext cx="973455" cy="51625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Splitting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index</a:t>
            </a:r>
          </a:p>
        </p:txBody>
      </p:sp>
      <p:sp>
        <p:nvSpPr>
          <p:cNvPr id="11" name="矩形 18">
            <a:extLst>
              <a:ext uri="{FF2B5EF4-FFF2-40B4-BE49-F238E27FC236}">
                <a16:creationId xmlns:a16="http://schemas.microsoft.com/office/drawing/2014/main" id="{FB734732-8CF7-4BFB-A047-1C1CE6A40BA6}"/>
              </a:ext>
            </a:extLst>
          </p:cNvPr>
          <p:cNvSpPr/>
          <p:nvPr/>
        </p:nvSpPr>
        <p:spPr>
          <a:xfrm>
            <a:off x="5626737" y="1909720"/>
            <a:ext cx="974725" cy="50161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p1</a:t>
            </a:r>
          </a:p>
        </p:txBody>
      </p:sp>
      <p:sp>
        <p:nvSpPr>
          <p:cNvPr id="12" name="矩形 19">
            <a:extLst>
              <a:ext uri="{FF2B5EF4-FFF2-40B4-BE49-F238E27FC236}">
                <a16:creationId xmlns:a16="http://schemas.microsoft.com/office/drawing/2014/main" id="{FB456DC5-37D1-4B73-81CF-D9DAF0C7CFFE}"/>
              </a:ext>
            </a:extLst>
          </p:cNvPr>
          <p:cNvSpPr/>
          <p:nvPr/>
        </p:nvSpPr>
        <p:spPr>
          <a:xfrm>
            <a:off x="6601462" y="1900830"/>
            <a:ext cx="2106295" cy="51625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(Ø,P[1,1])</a:t>
            </a:r>
          </a:p>
        </p:txBody>
      </p:sp>
      <p:sp>
        <p:nvSpPr>
          <p:cNvPr id="13" name="矩形 21">
            <a:extLst>
              <a:ext uri="{FF2B5EF4-FFF2-40B4-BE49-F238E27FC236}">
                <a16:creationId xmlns:a16="http://schemas.microsoft.com/office/drawing/2014/main" id="{66E36D87-EB53-4841-8FA5-9D7C8D49E972}"/>
              </a:ext>
            </a:extLst>
          </p:cNvPr>
          <p:cNvSpPr/>
          <p:nvPr/>
        </p:nvSpPr>
        <p:spPr>
          <a:xfrm>
            <a:off x="8707757" y="1900830"/>
            <a:ext cx="973455" cy="51625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Split</a:t>
            </a:r>
          </a:p>
        </p:txBody>
      </p:sp>
      <p:sp>
        <p:nvSpPr>
          <p:cNvPr id="14" name="矩形 22">
            <a:extLst>
              <a:ext uri="{FF2B5EF4-FFF2-40B4-BE49-F238E27FC236}">
                <a16:creationId xmlns:a16="http://schemas.microsoft.com/office/drawing/2014/main" id="{C64DC1F2-8E27-4B2F-B49F-BB181856359C}"/>
              </a:ext>
            </a:extLst>
          </p:cNvPr>
          <p:cNvSpPr/>
          <p:nvPr/>
        </p:nvSpPr>
        <p:spPr>
          <a:xfrm>
            <a:off x="10654667" y="1900830"/>
            <a:ext cx="973455" cy="51625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  <a:sym typeface="+mn-ea"/>
              </a:rPr>
              <a:t>P[1,1]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5" name="矩形 23">
            <a:extLst>
              <a:ext uri="{FF2B5EF4-FFF2-40B4-BE49-F238E27FC236}">
                <a16:creationId xmlns:a16="http://schemas.microsoft.com/office/drawing/2014/main" id="{87C9AD4F-CC2E-43E2-A71C-134267EC0D33}"/>
              </a:ext>
            </a:extLst>
          </p:cNvPr>
          <p:cNvSpPr/>
          <p:nvPr/>
        </p:nvSpPr>
        <p:spPr>
          <a:xfrm>
            <a:off x="9681212" y="1900830"/>
            <a:ext cx="973455" cy="51625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2</a:t>
            </a:r>
          </a:p>
        </p:txBody>
      </p:sp>
      <p:sp>
        <p:nvSpPr>
          <p:cNvPr id="16" name="矩形 24">
            <a:extLst>
              <a:ext uri="{FF2B5EF4-FFF2-40B4-BE49-F238E27FC236}">
                <a16:creationId xmlns:a16="http://schemas.microsoft.com/office/drawing/2014/main" id="{6A1B057F-B07C-4696-9341-3A946E540B0B}"/>
              </a:ext>
            </a:extLst>
          </p:cNvPr>
          <p:cNvSpPr/>
          <p:nvPr/>
        </p:nvSpPr>
        <p:spPr>
          <a:xfrm>
            <a:off x="5626102" y="2416450"/>
            <a:ext cx="973455" cy="51625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  <a:sym typeface="+mn-ea"/>
              </a:rPr>
              <a:t>p2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7" name="矩形 25">
            <a:extLst>
              <a:ext uri="{FF2B5EF4-FFF2-40B4-BE49-F238E27FC236}">
                <a16:creationId xmlns:a16="http://schemas.microsoft.com/office/drawing/2014/main" id="{A94D6A0D-6BB9-4567-BD9F-95E3EECBD720}"/>
              </a:ext>
            </a:extLst>
          </p:cNvPr>
          <p:cNvSpPr/>
          <p:nvPr/>
        </p:nvSpPr>
        <p:spPr>
          <a:xfrm>
            <a:off x="6599557" y="2417085"/>
            <a:ext cx="2108200" cy="51625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  <a:sym typeface="+mn-ea"/>
              </a:rPr>
              <a:t>(P[1,1],P[2,2])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8" name="矩形 27">
            <a:extLst>
              <a:ext uri="{FF2B5EF4-FFF2-40B4-BE49-F238E27FC236}">
                <a16:creationId xmlns:a16="http://schemas.microsoft.com/office/drawing/2014/main" id="{FE266BD7-F6F6-4518-9780-0738734D5243}"/>
              </a:ext>
            </a:extLst>
          </p:cNvPr>
          <p:cNvSpPr/>
          <p:nvPr/>
        </p:nvSpPr>
        <p:spPr>
          <a:xfrm>
            <a:off x="8707757" y="2417085"/>
            <a:ext cx="973455" cy="51625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Skip</a:t>
            </a:r>
          </a:p>
        </p:txBody>
      </p:sp>
      <p:sp>
        <p:nvSpPr>
          <p:cNvPr id="19" name="矩形 28">
            <a:extLst>
              <a:ext uri="{FF2B5EF4-FFF2-40B4-BE49-F238E27FC236}">
                <a16:creationId xmlns:a16="http://schemas.microsoft.com/office/drawing/2014/main" id="{6444D8FA-6D59-410F-8CFF-02C17C93B304}"/>
              </a:ext>
            </a:extLst>
          </p:cNvPr>
          <p:cNvSpPr/>
          <p:nvPr/>
        </p:nvSpPr>
        <p:spPr>
          <a:xfrm>
            <a:off x="10654667" y="2417085"/>
            <a:ext cx="973455" cy="51625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  <a:sym typeface="+mn-ea"/>
              </a:rPr>
              <a:t>P[2,2]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矩形 29">
            <a:extLst>
              <a:ext uri="{FF2B5EF4-FFF2-40B4-BE49-F238E27FC236}">
                <a16:creationId xmlns:a16="http://schemas.microsoft.com/office/drawing/2014/main" id="{7C222F7D-DD5D-45CF-8F36-797987F25B89}"/>
              </a:ext>
            </a:extLst>
          </p:cNvPr>
          <p:cNvSpPr/>
          <p:nvPr/>
        </p:nvSpPr>
        <p:spPr>
          <a:xfrm>
            <a:off x="9681212" y="2417085"/>
            <a:ext cx="973455" cy="51625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2</a:t>
            </a:r>
          </a:p>
        </p:txBody>
      </p:sp>
      <p:sp>
        <p:nvSpPr>
          <p:cNvPr id="22" name="矩形 30">
            <a:extLst>
              <a:ext uri="{FF2B5EF4-FFF2-40B4-BE49-F238E27FC236}">
                <a16:creationId xmlns:a16="http://schemas.microsoft.com/office/drawing/2014/main" id="{A4704776-CE2C-4B61-8813-C0157249D38F}"/>
              </a:ext>
            </a:extLst>
          </p:cNvPr>
          <p:cNvSpPr/>
          <p:nvPr/>
        </p:nvSpPr>
        <p:spPr>
          <a:xfrm>
            <a:off x="5626102" y="2933340"/>
            <a:ext cx="973455" cy="51625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P3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(skip)</a:t>
            </a:r>
          </a:p>
        </p:txBody>
      </p:sp>
      <p:sp>
        <p:nvSpPr>
          <p:cNvPr id="23" name="矩形 31">
            <a:extLst>
              <a:ext uri="{FF2B5EF4-FFF2-40B4-BE49-F238E27FC236}">
                <a16:creationId xmlns:a16="http://schemas.microsoft.com/office/drawing/2014/main" id="{7DD7BB90-21D8-4C97-8011-3AAF1D2CC6D9}"/>
              </a:ext>
            </a:extLst>
          </p:cNvPr>
          <p:cNvSpPr/>
          <p:nvPr/>
        </p:nvSpPr>
        <p:spPr>
          <a:xfrm>
            <a:off x="6600192" y="2933340"/>
            <a:ext cx="2107565" cy="51625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  <a:sym typeface="+mn-ea"/>
              </a:rPr>
              <a:t>-</a:t>
            </a:r>
            <a:endParaRPr kumimoji="0" lang="en-US" altLang="zh-CN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5" name="矩形 33">
            <a:extLst>
              <a:ext uri="{FF2B5EF4-FFF2-40B4-BE49-F238E27FC236}">
                <a16:creationId xmlns:a16="http://schemas.microsoft.com/office/drawing/2014/main" id="{426147F4-0047-4F01-B86D-620E098A89CD}"/>
              </a:ext>
            </a:extLst>
          </p:cNvPr>
          <p:cNvSpPr/>
          <p:nvPr/>
        </p:nvSpPr>
        <p:spPr>
          <a:xfrm>
            <a:off x="8707757" y="2932705"/>
            <a:ext cx="973455" cy="51625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  <a:sym typeface="+mn-ea"/>
              </a:rPr>
              <a:t>-</a:t>
            </a:r>
            <a:endParaRPr kumimoji="0" lang="en-US" altLang="zh-CN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6" name="矩形 34">
            <a:extLst>
              <a:ext uri="{FF2B5EF4-FFF2-40B4-BE49-F238E27FC236}">
                <a16:creationId xmlns:a16="http://schemas.microsoft.com/office/drawing/2014/main" id="{0D4D6BDF-2D86-44D7-AFE0-0C8FE7BE22B9}"/>
              </a:ext>
            </a:extLst>
          </p:cNvPr>
          <p:cNvSpPr/>
          <p:nvPr/>
        </p:nvSpPr>
        <p:spPr>
          <a:xfrm>
            <a:off x="10654667" y="2933340"/>
            <a:ext cx="973455" cy="51625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-</a:t>
            </a:r>
          </a:p>
        </p:txBody>
      </p:sp>
      <p:sp>
        <p:nvSpPr>
          <p:cNvPr id="27" name="矩形 35">
            <a:extLst>
              <a:ext uri="{FF2B5EF4-FFF2-40B4-BE49-F238E27FC236}">
                <a16:creationId xmlns:a16="http://schemas.microsoft.com/office/drawing/2014/main" id="{E1B70151-9CB8-4A4A-A4BD-17267476B8E4}"/>
              </a:ext>
            </a:extLst>
          </p:cNvPr>
          <p:cNvSpPr/>
          <p:nvPr/>
        </p:nvSpPr>
        <p:spPr>
          <a:xfrm>
            <a:off x="9681212" y="2933340"/>
            <a:ext cx="973455" cy="51625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  <a:sym typeface="+mn-ea"/>
              </a:rPr>
              <a:t>-</a:t>
            </a:r>
            <a:endParaRPr kumimoji="0" lang="en-US" altLang="zh-CN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8" name="矩形 36">
            <a:extLst>
              <a:ext uri="{FF2B5EF4-FFF2-40B4-BE49-F238E27FC236}">
                <a16:creationId xmlns:a16="http://schemas.microsoft.com/office/drawing/2014/main" id="{FB1B417C-4B4D-47A2-8BB4-1869FC5CECA0}"/>
              </a:ext>
            </a:extLst>
          </p:cNvPr>
          <p:cNvSpPr/>
          <p:nvPr/>
        </p:nvSpPr>
        <p:spPr>
          <a:xfrm>
            <a:off x="5626737" y="3448960"/>
            <a:ext cx="974725" cy="51625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p4</a:t>
            </a:r>
          </a:p>
        </p:txBody>
      </p:sp>
      <p:sp>
        <p:nvSpPr>
          <p:cNvPr id="29" name="矩形 37">
            <a:extLst>
              <a:ext uri="{FF2B5EF4-FFF2-40B4-BE49-F238E27FC236}">
                <a16:creationId xmlns:a16="http://schemas.microsoft.com/office/drawing/2014/main" id="{A02D5455-661D-42E9-8241-73FB43C63BF7}"/>
              </a:ext>
            </a:extLst>
          </p:cNvPr>
          <p:cNvSpPr/>
          <p:nvPr/>
        </p:nvSpPr>
        <p:spPr>
          <a:xfrm>
            <a:off x="6600827" y="3449595"/>
            <a:ext cx="2106930" cy="51625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  <a:sym typeface="+mn-ea"/>
              </a:rPr>
              <a:t>(P[2,2],P[2,4])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0" name="矩形 39">
            <a:extLst>
              <a:ext uri="{FF2B5EF4-FFF2-40B4-BE49-F238E27FC236}">
                <a16:creationId xmlns:a16="http://schemas.microsoft.com/office/drawing/2014/main" id="{FB12298D-CCC5-4031-8475-E37C253D3D71}"/>
              </a:ext>
            </a:extLst>
          </p:cNvPr>
          <p:cNvSpPr/>
          <p:nvPr/>
        </p:nvSpPr>
        <p:spPr>
          <a:xfrm>
            <a:off x="8707757" y="3448960"/>
            <a:ext cx="973455" cy="51689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Split</a:t>
            </a:r>
          </a:p>
        </p:txBody>
      </p:sp>
      <p:sp>
        <p:nvSpPr>
          <p:cNvPr id="31" name="矩形 40">
            <a:extLst>
              <a:ext uri="{FF2B5EF4-FFF2-40B4-BE49-F238E27FC236}">
                <a16:creationId xmlns:a16="http://schemas.microsoft.com/office/drawing/2014/main" id="{38B3B0C2-C7AE-47FF-B774-5AA810928351}"/>
              </a:ext>
            </a:extLst>
          </p:cNvPr>
          <p:cNvSpPr/>
          <p:nvPr/>
        </p:nvSpPr>
        <p:spPr>
          <a:xfrm>
            <a:off x="10654667" y="3449595"/>
            <a:ext cx="973455" cy="51625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  <a:sym typeface="+mn-ea"/>
              </a:rPr>
              <a:t>P[2,4]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2" name="矩形 41">
            <a:extLst>
              <a:ext uri="{FF2B5EF4-FFF2-40B4-BE49-F238E27FC236}">
                <a16:creationId xmlns:a16="http://schemas.microsoft.com/office/drawing/2014/main" id="{56F71CBF-832B-443E-B6BE-1ED7C3EAC2B7}"/>
              </a:ext>
            </a:extLst>
          </p:cNvPr>
          <p:cNvSpPr/>
          <p:nvPr/>
        </p:nvSpPr>
        <p:spPr>
          <a:xfrm>
            <a:off x="9681212" y="3449595"/>
            <a:ext cx="973455" cy="51625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5</a:t>
            </a:r>
          </a:p>
        </p:txBody>
      </p:sp>
      <p:sp>
        <p:nvSpPr>
          <p:cNvPr id="33" name="矩形 42">
            <a:extLst>
              <a:ext uri="{FF2B5EF4-FFF2-40B4-BE49-F238E27FC236}">
                <a16:creationId xmlns:a16="http://schemas.microsoft.com/office/drawing/2014/main" id="{AB52E15D-A0E0-46D9-9FBD-374D279C5DE5}"/>
              </a:ext>
            </a:extLst>
          </p:cNvPr>
          <p:cNvSpPr/>
          <p:nvPr/>
        </p:nvSpPr>
        <p:spPr>
          <a:xfrm>
            <a:off x="5626102" y="3965215"/>
            <a:ext cx="973455" cy="51625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p5</a:t>
            </a:r>
          </a:p>
        </p:txBody>
      </p:sp>
      <p:sp>
        <p:nvSpPr>
          <p:cNvPr id="34" name="矩形 43">
            <a:extLst>
              <a:ext uri="{FF2B5EF4-FFF2-40B4-BE49-F238E27FC236}">
                <a16:creationId xmlns:a16="http://schemas.microsoft.com/office/drawing/2014/main" id="{35EBF155-A3E8-423F-BC56-224E5C9A4D96}"/>
              </a:ext>
            </a:extLst>
          </p:cNvPr>
          <p:cNvSpPr/>
          <p:nvPr/>
        </p:nvSpPr>
        <p:spPr>
          <a:xfrm>
            <a:off x="6601462" y="3965850"/>
            <a:ext cx="2106295" cy="51625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  <a:sym typeface="+mn-ea"/>
              </a:rPr>
              <a:t>(P[2,4],P[5,5])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5" name="矩形 45">
            <a:extLst>
              <a:ext uri="{FF2B5EF4-FFF2-40B4-BE49-F238E27FC236}">
                <a16:creationId xmlns:a16="http://schemas.microsoft.com/office/drawing/2014/main" id="{982920E4-26B7-455D-A9DD-07B86DCCC0EE}"/>
              </a:ext>
            </a:extLst>
          </p:cNvPr>
          <p:cNvSpPr/>
          <p:nvPr/>
        </p:nvSpPr>
        <p:spPr>
          <a:xfrm>
            <a:off x="8707757" y="3965850"/>
            <a:ext cx="973455" cy="51625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Skip</a:t>
            </a:r>
          </a:p>
        </p:txBody>
      </p:sp>
      <p:sp>
        <p:nvSpPr>
          <p:cNvPr id="36" name="矩形 46">
            <a:extLst>
              <a:ext uri="{FF2B5EF4-FFF2-40B4-BE49-F238E27FC236}">
                <a16:creationId xmlns:a16="http://schemas.microsoft.com/office/drawing/2014/main" id="{31E6B895-2DF5-4F67-AC0B-EEFED33856E6}"/>
              </a:ext>
            </a:extLst>
          </p:cNvPr>
          <p:cNvSpPr/>
          <p:nvPr/>
        </p:nvSpPr>
        <p:spPr>
          <a:xfrm>
            <a:off x="10664192" y="3965850"/>
            <a:ext cx="973455" cy="51625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  <a:sym typeface="+mn-ea"/>
              </a:rPr>
              <a:t>P[5,5]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7" name="矩形 47">
            <a:extLst>
              <a:ext uri="{FF2B5EF4-FFF2-40B4-BE49-F238E27FC236}">
                <a16:creationId xmlns:a16="http://schemas.microsoft.com/office/drawing/2014/main" id="{187C4F59-BA94-4754-8C51-DCD8ACD951B2}"/>
              </a:ext>
            </a:extLst>
          </p:cNvPr>
          <p:cNvSpPr/>
          <p:nvPr/>
        </p:nvSpPr>
        <p:spPr>
          <a:xfrm>
            <a:off x="9681212" y="3965850"/>
            <a:ext cx="973455" cy="51625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5</a:t>
            </a:r>
          </a:p>
        </p:txBody>
      </p:sp>
      <p:sp>
        <p:nvSpPr>
          <p:cNvPr id="38" name="矩形 48">
            <a:extLst>
              <a:ext uri="{FF2B5EF4-FFF2-40B4-BE49-F238E27FC236}">
                <a16:creationId xmlns:a16="http://schemas.microsoft.com/office/drawing/2014/main" id="{6A61A20B-6EE5-4462-9415-62F697056564}"/>
              </a:ext>
            </a:extLst>
          </p:cNvPr>
          <p:cNvSpPr/>
          <p:nvPr/>
        </p:nvSpPr>
        <p:spPr>
          <a:xfrm>
            <a:off x="5626102" y="6070271"/>
            <a:ext cx="6002020" cy="331101"/>
          </a:xfrm>
          <a:prstGeom prst="rect">
            <a:avLst/>
          </a:prstGeom>
          <a:solidFill>
            <a:srgbClr val="7030A0">
              <a:alpha val="34000"/>
            </a:srgb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Output: BEST=P[5,7]</a:t>
            </a:r>
          </a:p>
        </p:txBody>
      </p:sp>
      <p:sp>
        <p:nvSpPr>
          <p:cNvPr id="40" name="矩形标注 51">
            <a:extLst>
              <a:ext uri="{FF2B5EF4-FFF2-40B4-BE49-F238E27FC236}">
                <a16:creationId xmlns:a16="http://schemas.microsoft.com/office/drawing/2014/main" id="{47B43DC7-13BF-498B-8744-8104B229C4C8}"/>
              </a:ext>
            </a:extLst>
          </p:cNvPr>
          <p:cNvSpPr/>
          <p:nvPr/>
        </p:nvSpPr>
        <p:spPr>
          <a:xfrm>
            <a:off x="10796337" y="707600"/>
            <a:ext cx="1048517" cy="516255"/>
          </a:xfrm>
          <a:prstGeom prst="wedgeRectCallout">
            <a:avLst>
              <a:gd name="adj1" fmla="val -178091"/>
              <a:gd name="adj2" fmla="val 403545"/>
            </a:avLst>
          </a:prstGeom>
          <a:solidFill>
            <a:schemeClr val="accent4">
              <a:lumMod val="60000"/>
              <a:lumOff val="40000"/>
              <a:alpha val="6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1" name="文本框 52">
            <a:extLst>
              <a:ext uri="{FF2B5EF4-FFF2-40B4-BE49-F238E27FC236}">
                <a16:creationId xmlns:a16="http://schemas.microsoft.com/office/drawing/2014/main" id="{1F62DE45-BB4F-4D17-A931-DA9CB1D4E5C3}"/>
              </a:ext>
            </a:extLst>
          </p:cNvPr>
          <p:cNvSpPr txBox="1"/>
          <p:nvPr/>
        </p:nvSpPr>
        <p:spPr>
          <a:xfrm>
            <a:off x="10778373" y="673763"/>
            <a:ext cx="12203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Skip next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point </a:t>
            </a:r>
          </a:p>
        </p:txBody>
      </p:sp>
      <p:sp>
        <p:nvSpPr>
          <p:cNvPr id="42" name="矩形标注 53">
            <a:extLst>
              <a:ext uri="{FF2B5EF4-FFF2-40B4-BE49-F238E27FC236}">
                <a16:creationId xmlns:a16="http://schemas.microsoft.com/office/drawing/2014/main" id="{ECBAF277-F3C0-4880-B616-66DD263D1242}"/>
              </a:ext>
            </a:extLst>
          </p:cNvPr>
          <p:cNvSpPr/>
          <p:nvPr/>
        </p:nvSpPr>
        <p:spPr>
          <a:xfrm>
            <a:off x="5594115" y="706561"/>
            <a:ext cx="3617890" cy="574961"/>
          </a:xfrm>
          <a:prstGeom prst="wedgeRectCallout">
            <a:avLst>
              <a:gd name="adj1" fmla="val 43708"/>
              <a:gd name="adj2" fmla="val 190248"/>
            </a:avLst>
          </a:prstGeom>
          <a:solidFill>
            <a:schemeClr val="accent6">
              <a:lumMod val="60000"/>
              <a:lumOff val="40000"/>
              <a:alpha val="6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3" name="文本框 54">
            <a:extLst>
              <a:ext uri="{FF2B5EF4-FFF2-40B4-BE49-F238E27FC236}">
                <a16:creationId xmlns:a16="http://schemas.microsoft.com/office/drawing/2014/main" id="{14F05E7B-5C68-449B-8C94-221242F4140B}"/>
              </a:ext>
            </a:extLst>
          </p:cNvPr>
          <p:cNvSpPr txBox="1"/>
          <p:nvPr/>
        </p:nvSpPr>
        <p:spPr>
          <a:xfrm>
            <a:off x="5634124" y="685007"/>
            <a:ext cx="3593454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Split at current point pi, it updates the splitting index to i+1</a:t>
            </a:r>
          </a:p>
        </p:txBody>
      </p:sp>
      <p:sp>
        <p:nvSpPr>
          <p:cNvPr id="47" name="线形标注 1 9">
            <a:extLst>
              <a:ext uri="{FF2B5EF4-FFF2-40B4-BE49-F238E27FC236}">
                <a16:creationId xmlns:a16="http://schemas.microsoft.com/office/drawing/2014/main" id="{4F9E9FAD-EBFB-481F-B0FC-AFF6406DC11A}"/>
              </a:ext>
            </a:extLst>
          </p:cNvPr>
          <p:cNvSpPr/>
          <p:nvPr/>
        </p:nvSpPr>
        <p:spPr>
          <a:xfrm>
            <a:off x="9415512" y="723641"/>
            <a:ext cx="1030939" cy="504349"/>
          </a:xfrm>
          <a:prstGeom prst="borderCallout1">
            <a:avLst>
              <a:gd name="adj1" fmla="val 103806"/>
              <a:gd name="adj2" fmla="val 49190"/>
              <a:gd name="adj3" fmla="val 258541"/>
              <a:gd name="adj4" fmla="val -5106"/>
            </a:avLst>
          </a:prstGeom>
          <a:gradFill>
            <a:gsLst>
              <a:gs pos="0">
                <a:srgbClr val="FE4444"/>
              </a:gs>
              <a:gs pos="100000">
                <a:srgbClr val="832B2B">
                  <a:alpha val="0"/>
                </a:srgbClr>
              </a:gs>
            </a:gsLst>
            <a:lin ang="5400000" scaled="0"/>
          </a:gradFill>
          <a:ln w="28575" cmpd="sng">
            <a:solidFill>
              <a:srgbClr val="CE292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DQN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A94270AC-D27C-46BF-8ECF-08057DE9CD69}"/>
              </a:ext>
            </a:extLst>
          </p:cNvPr>
          <p:cNvSpPr/>
          <p:nvPr/>
        </p:nvSpPr>
        <p:spPr>
          <a:xfrm>
            <a:off x="299020" y="1567821"/>
            <a:ext cx="4099390" cy="148194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HK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How to split (MDP):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HK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State: S = (</a:t>
            </a: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sim_best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, </a:t>
            </a: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sim_prefix</a:t>
            </a:r>
            <a:r>
              <a:rPr kumimoji="0" lang="en-US" altLang="zh-HK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)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HK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Action: Split, No-split, Skip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HK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Transition: from S to S’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HK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Reward: S’.</a:t>
            </a:r>
            <a:r>
              <a:rPr kumimoji="0" lang="en-US" altLang="zh-HK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sim_best</a:t>
            </a:r>
            <a:r>
              <a:rPr kumimoji="0" lang="en-US" altLang="zh-HK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 - </a:t>
            </a:r>
            <a:r>
              <a:rPr kumimoji="0" lang="en-US" altLang="zh-HK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S.sim_best</a:t>
            </a:r>
            <a:endParaRPr kumimoji="0" lang="en-US" altLang="zh-HK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9" name="Rectangular Callout 19">
            <a:extLst>
              <a:ext uri="{FF2B5EF4-FFF2-40B4-BE49-F238E27FC236}">
                <a16:creationId xmlns:a16="http://schemas.microsoft.com/office/drawing/2014/main" id="{29718688-25B4-43AC-978F-94FB9F44AE8D}"/>
              </a:ext>
            </a:extLst>
          </p:cNvPr>
          <p:cNvSpPr/>
          <p:nvPr/>
        </p:nvSpPr>
        <p:spPr>
          <a:xfrm>
            <a:off x="112295" y="783730"/>
            <a:ext cx="5165558" cy="735965"/>
          </a:xfrm>
          <a:prstGeom prst="wedgeRectCallout">
            <a:avLst>
              <a:gd name="adj1" fmla="val -21525"/>
              <a:gd name="adj2" fmla="val 63692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HK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Idea</a:t>
            </a:r>
            <a:r>
              <a:rPr kumimoji="0" lang="en-US" altLang="zh-HK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: splitting a game into several plays and returning the most similar one.</a:t>
            </a:r>
            <a:endParaRPr kumimoji="0" lang="zh-HK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577C9F2-3F5B-4884-BDDD-21C517DC4D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127" y="3179947"/>
            <a:ext cx="4962791" cy="3129521"/>
          </a:xfrm>
          <a:prstGeom prst="rect">
            <a:avLst/>
          </a:prstGeom>
        </p:spPr>
      </p:pic>
      <p:sp>
        <p:nvSpPr>
          <p:cNvPr id="51" name="矩形 42">
            <a:extLst>
              <a:ext uri="{FF2B5EF4-FFF2-40B4-BE49-F238E27FC236}">
                <a16:creationId xmlns:a16="http://schemas.microsoft.com/office/drawing/2014/main" id="{152EC955-CD43-4F61-AB49-B42243C45240}"/>
              </a:ext>
            </a:extLst>
          </p:cNvPr>
          <p:cNvSpPr/>
          <p:nvPr/>
        </p:nvSpPr>
        <p:spPr>
          <a:xfrm>
            <a:off x="5625246" y="4495459"/>
            <a:ext cx="973455" cy="51625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P6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(skip)</a:t>
            </a:r>
          </a:p>
        </p:txBody>
      </p:sp>
      <p:sp>
        <p:nvSpPr>
          <p:cNvPr id="52" name="矩形 43">
            <a:extLst>
              <a:ext uri="{FF2B5EF4-FFF2-40B4-BE49-F238E27FC236}">
                <a16:creationId xmlns:a16="http://schemas.microsoft.com/office/drawing/2014/main" id="{1879AE8C-69C4-4CA3-BA21-963959CD047E}"/>
              </a:ext>
            </a:extLst>
          </p:cNvPr>
          <p:cNvSpPr/>
          <p:nvPr/>
        </p:nvSpPr>
        <p:spPr>
          <a:xfrm>
            <a:off x="6600606" y="4487216"/>
            <a:ext cx="2106295" cy="51625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  <a:sym typeface="+mn-ea"/>
              </a:rPr>
              <a:t>-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3" name="矩形 45">
            <a:extLst>
              <a:ext uri="{FF2B5EF4-FFF2-40B4-BE49-F238E27FC236}">
                <a16:creationId xmlns:a16="http://schemas.microsoft.com/office/drawing/2014/main" id="{0BA88FCD-F3CD-4A19-9C70-570CF4725E5D}"/>
              </a:ext>
            </a:extLst>
          </p:cNvPr>
          <p:cNvSpPr/>
          <p:nvPr/>
        </p:nvSpPr>
        <p:spPr>
          <a:xfrm>
            <a:off x="8715779" y="4487216"/>
            <a:ext cx="973455" cy="51625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-</a:t>
            </a:r>
          </a:p>
        </p:txBody>
      </p:sp>
      <p:sp>
        <p:nvSpPr>
          <p:cNvPr id="54" name="矩形 46">
            <a:extLst>
              <a:ext uri="{FF2B5EF4-FFF2-40B4-BE49-F238E27FC236}">
                <a16:creationId xmlns:a16="http://schemas.microsoft.com/office/drawing/2014/main" id="{CA5E3996-2887-441F-9C3D-542396F66E8D}"/>
              </a:ext>
            </a:extLst>
          </p:cNvPr>
          <p:cNvSpPr/>
          <p:nvPr/>
        </p:nvSpPr>
        <p:spPr>
          <a:xfrm>
            <a:off x="10662689" y="4487216"/>
            <a:ext cx="973455" cy="51625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  <a:sym typeface="+mn-ea"/>
              </a:rPr>
              <a:t>-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5" name="矩形 47">
            <a:extLst>
              <a:ext uri="{FF2B5EF4-FFF2-40B4-BE49-F238E27FC236}">
                <a16:creationId xmlns:a16="http://schemas.microsoft.com/office/drawing/2014/main" id="{617AF0DC-DB34-48D6-8E76-B55E59A2B3B7}"/>
              </a:ext>
            </a:extLst>
          </p:cNvPr>
          <p:cNvSpPr/>
          <p:nvPr/>
        </p:nvSpPr>
        <p:spPr>
          <a:xfrm>
            <a:off x="9689234" y="4487216"/>
            <a:ext cx="973455" cy="51625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-</a:t>
            </a:r>
          </a:p>
        </p:txBody>
      </p:sp>
      <p:sp>
        <p:nvSpPr>
          <p:cNvPr id="56" name="矩形 42">
            <a:extLst>
              <a:ext uri="{FF2B5EF4-FFF2-40B4-BE49-F238E27FC236}">
                <a16:creationId xmlns:a16="http://schemas.microsoft.com/office/drawing/2014/main" id="{4CD32566-36CE-4369-BA30-8C691FA4C0D7}"/>
              </a:ext>
            </a:extLst>
          </p:cNvPr>
          <p:cNvSpPr/>
          <p:nvPr/>
        </p:nvSpPr>
        <p:spPr>
          <a:xfrm>
            <a:off x="5635629" y="5023989"/>
            <a:ext cx="973455" cy="51625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p7</a:t>
            </a:r>
          </a:p>
        </p:txBody>
      </p:sp>
      <p:sp>
        <p:nvSpPr>
          <p:cNvPr id="57" name="矩形 43">
            <a:extLst>
              <a:ext uri="{FF2B5EF4-FFF2-40B4-BE49-F238E27FC236}">
                <a16:creationId xmlns:a16="http://schemas.microsoft.com/office/drawing/2014/main" id="{0E7B9F3C-72A4-4340-AB48-B650FE669697}"/>
              </a:ext>
            </a:extLst>
          </p:cNvPr>
          <p:cNvSpPr/>
          <p:nvPr/>
        </p:nvSpPr>
        <p:spPr>
          <a:xfrm>
            <a:off x="6594947" y="5015099"/>
            <a:ext cx="2106295" cy="51625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  <a:sym typeface="+mn-ea"/>
              </a:rPr>
              <a:t>(P[5,5],P[5,7])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8" name="矩形 45">
            <a:extLst>
              <a:ext uri="{FF2B5EF4-FFF2-40B4-BE49-F238E27FC236}">
                <a16:creationId xmlns:a16="http://schemas.microsoft.com/office/drawing/2014/main" id="{E543590E-D7C4-4250-9F1B-5C5725694319}"/>
              </a:ext>
            </a:extLst>
          </p:cNvPr>
          <p:cNvSpPr/>
          <p:nvPr/>
        </p:nvSpPr>
        <p:spPr>
          <a:xfrm>
            <a:off x="8707759" y="5015099"/>
            <a:ext cx="973455" cy="51625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Split</a:t>
            </a:r>
          </a:p>
        </p:txBody>
      </p:sp>
      <p:sp>
        <p:nvSpPr>
          <p:cNvPr id="59" name="矩形 46">
            <a:extLst>
              <a:ext uri="{FF2B5EF4-FFF2-40B4-BE49-F238E27FC236}">
                <a16:creationId xmlns:a16="http://schemas.microsoft.com/office/drawing/2014/main" id="{051C26F1-4B35-4F79-B2D9-E8B456667F4E}"/>
              </a:ext>
            </a:extLst>
          </p:cNvPr>
          <p:cNvSpPr/>
          <p:nvPr/>
        </p:nvSpPr>
        <p:spPr>
          <a:xfrm>
            <a:off x="10664194" y="5015099"/>
            <a:ext cx="973455" cy="51625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  <a:sym typeface="+mn-ea"/>
              </a:rPr>
              <a:t>P[5,7]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0" name="矩形 47">
            <a:extLst>
              <a:ext uri="{FF2B5EF4-FFF2-40B4-BE49-F238E27FC236}">
                <a16:creationId xmlns:a16="http://schemas.microsoft.com/office/drawing/2014/main" id="{95C59952-3303-4347-ABA5-6D7D5ED4BD38}"/>
              </a:ext>
            </a:extLst>
          </p:cNvPr>
          <p:cNvSpPr/>
          <p:nvPr/>
        </p:nvSpPr>
        <p:spPr>
          <a:xfrm>
            <a:off x="9697256" y="5015099"/>
            <a:ext cx="973455" cy="51625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8</a:t>
            </a:r>
          </a:p>
        </p:txBody>
      </p:sp>
      <p:sp>
        <p:nvSpPr>
          <p:cNvPr id="61" name="矩形 42">
            <a:extLst>
              <a:ext uri="{FF2B5EF4-FFF2-40B4-BE49-F238E27FC236}">
                <a16:creationId xmlns:a16="http://schemas.microsoft.com/office/drawing/2014/main" id="{A3665159-F804-4D98-8387-4D9548EF35B9}"/>
              </a:ext>
            </a:extLst>
          </p:cNvPr>
          <p:cNvSpPr/>
          <p:nvPr/>
        </p:nvSpPr>
        <p:spPr>
          <a:xfrm>
            <a:off x="5634126" y="5545355"/>
            <a:ext cx="973455" cy="51625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p8</a:t>
            </a:r>
          </a:p>
        </p:txBody>
      </p:sp>
      <p:sp>
        <p:nvSpPr>
          <p:cNvPr id="62" name="矩形 43">
            <a:extLst>
              <a:ext uri="{FF2B5EF4-FFF2-40B4-BE49-F238E27FC236}">
                <a16:creationId xmlns:a16="http://schemas.microsoft.com/office/drawing/2014/main" id="{4EB6BB58-3BE2-49A6-B17B-1AD95CC8EEAB}"/>
              </a:ext>
            </a:extLst>
          </p:cNvPr>
          <p:cNvSpPr/>
          <p:nvPr/>
        </p:nvSpPr>
        <p:spPr>
          <a:xfrm>
            <a:off x="6593444" y="5545990"/>
            <a:ext cx="2106295" cy="51625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  <a:sym typeface="+mn-ea"/>
              </a:rPr>
              <a:t>(P[5,7],P[8,8])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3" name="矩形 45">
            <a:extLst>
              <a:ext uri="{FF2B5EF4-FFF2-40B4-BE49-F238E27FC236}">
                <a16:creationId xmlns:a16="http://schemas.microsoft.com/office/drawing/2014/main" id="{5944A5A0-68A2-4B16-B228-42736A07D89D}"/>
              </a:ext>
            </a:extLst>
          </p:cNvPr>
          <p:cNvSpPr/>
          <p:nvPr/>
        </p:nvSpPr>
        <p:spPr>
          <a:xfrm>
            <a:off x="8706256" y="5545990"/>
            <a:ext cx="973455" cy="51625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No-split</a:t>
            </a:r>
          </a:p>
        </p:txBody>
      </p:sp>
      <p:sp>
        <p:nvSpPr>
          <p:cNvPr id="64" name="矩形 46">
            <a:extLst>
              <a:ext uri="{FF2B5EF4-FFF2-40B4-BE49-F238E27FC236}">
                <a16:creationId xmlns:a16="http://schemas.microsoft.com/office/drawing/2014/main" id="{52A70D58-C21B-47D3-BDEB-FDFA139D89BF}"/>
              </a:ext>
            </a:extLst>
          </p:cNvPr>
          <p:cNvSpPr/>
          <p:nvPr/>
        </p:nvSpPr>
        <p:spPr>
          <a:xfrm>
            <a:off x="10662691" y="5545990"/>
            <a:ext cx="973455" cy="51625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  <a:sym typeface="+mn-ea"/>
              </a:rPr>
              <a:t>P[5,7]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5" name="矩形 47">
            <a:extLst>
              <a:ext uri="{FF2B5EF4-FFF2-40B4-BE49-F238E27FC236}">
                <a16:creationId xmlns:a16="http://schemas.microsoft.com/office/drawing/2014/main" id="{24A8BE82-8129-433D-B845-9396EED63F2E}"/>
              </a:ext>
            </a:extLst>
          </p:cNvPr>
          <p:cNvSpPr/>
          <p:nvPr/>
        </p:nvSpPr>
        <p:spPr>
          <a:xfrm>
            <a:off x="9689236" y="5545990"/>
            <a:ext cx="973455" cy="51625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8</a:t>
            </a:r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12ACADA0-B876-4346-9505-1A7C6AF2ED08}"/>
              </a:ext>
            </a:extLst>
          </p:cNvPr>
          <p:cNvSpPr/>
          <p:nvPr/>
        </p:nvSpPr>
        <p:spPr>
          <a:xfrm>
            <a:off x="168641" y="3323431"/>
            <a:ext cx="858053" cy="137169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A12D8485-2266-4FB8-82B8-D5D34F5E8C65}"/>
              </a:ext>
            </a:extLst>
          </p:cNvPr>
          <p:cNvSpPr/>
          <p:nvPr/>
        </p:nvSpPr>
        <p:spPr>
          <a:xfrm>
            <a:off x="810131" y="3323431"/>
            <a:ext cx="914400" cy="141179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D54CC15D-3E5D-4AA4-A358-5FA7364C3FD7}"/>
              </a:ext>
            </a:extLst>
          </p:cNvPr>
          <p:cNvSpPr/>
          <p:nvPr/>
        </p:nvSpPr>
        <p:spPr>
          <a:xfrm>
            <a:off x="978572" y="3331453"/>
            <a:ext cx="1812753" cy="141179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AC50BBB7-67BE-4C0F-B82D-0629B0B8BCC0}"/>
              </a:ext>
            </a:extLst>
          </p:cNvPr>
          <p:cNvSpPr/>
          <p:nvPr/>
        </p:nvSpPr>
        <p:spPr>
          <a:xfrm>
            <a:off x="2712682" y="3353216"/>
            <a:ext cx="697831" cy="138888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id="{318AD818-5AC9-4288-A3C9-B6D5B70CBF07}"/>
              </a:ext>
            </a:extLst>
          </p:cNvPr>
          <p:cNvSpPr/>
          <p:nvPr/>
        </p:nvSpPr>
        <p:spPr>
          <a:xfrm>
            <a:off x="2696639" y="3354366"/>
            <a:ext cx="1947985" cy="141179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id="{98692C2B-62C4-4B29-9640-C7C7021FB313}"/>
              </a:ext>
            </a:extLst>
          </p:cNvPr>
          <p:cNvSpPr/>
          <p:nvPr/>
        </p:nvSpPr>
        <p:spPr>
          <a:xfrm>
            <a:off x="4580023" y="3355515"/>
            <a:ext cx="697830" cy="141179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76438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2" grpId="0" animBg="1"/>
      <p:bldP spid="22" grpId="1" animBg="1"/>
      <p:bldP spid="23" grpId="0" animBg="1"/>
      <p:bldP spid="23" grpId="1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  <p:bldP spid="34" grpId="0" animBg="1"/>
      <p:bldP spid="34" grpId="1" animBg="1"/>
      <p:bldP spid="35" grpId="0" animBg="1"/>
      <p:bldP spid="35" grpId="1" animBg="1"/>
      <p:bldP spid="36" grpId="0" animBg="1"/>
      <p:bldP spid="36" grpId="1" animBg="1"/>
      <p:bldP spid="37" grpId="0" animBg="1"/>
      <p:bldP spid="37" grpId="1" animBg="1"/>
      <p:bldP spid="38" grpId="0" animBg="1"/>
      <p:bldP spid="38" grpId="1" animBg="1"/>
      <p:bldP spid="40" grpId="0" animBg="1"/>
      <p:bldP spid="40" grpId="1" animBg="1"/>
      <p:bldP spid="41" grpId="0"/>
      <p:bldP spid="41" grpId="1"/>
      <p:bldP spid="42" grpId="0" animBg="1"/>
      <p:bldP spid="42" grpId="1" animBg="1"/>
      <p:bldP spid="43" grpId="0"/>
      <p:bldP spid="43" grpId="1"/>
      <p:bldP spid="47" grpId="0" animBg="1"/>
      <p:bldP spid="47" grpId="1" animBg="1"/>
      <p:bldP spid="48" grpId="0" animBg="1"/>
      <p:bldP spid="49" grpId="0" animBg="1"/>
      <p:bldP spid="51" grpId="0" animBg="1"/>
      <p:bldP spid="51" grpId="1" animBg="1"/>
      <p:bldP spid="52" grpId="0" animBg="1"/>
      <p:bldP spid="52" grpId="1" animBg="1"/>
      <p:bldP spid="53" grpId="0" animBg="1"/>
      <p:bldP spid="53" grpId="1" animBg="1"/>
      <p:bldP spid="54" grpId="0" animBg="1"/>
      <p:bldP spid="54" grpId="1" animBg="1"/>
      <p:bldP spid="55" grpId="0" animBg="1"/>
      <p:bldP spid="55" grpId="1" animBg="1"/>
      <p:bldP spid="56" grpId="0" animBg="1"/>
      <p:bldP spid="56" grpId="1" animBg="1"/>
      <p:bldP spid="57" grpId="0" animBg="1"/>
      <p:bldP spid="57" grpId="1" animBg="1"/>
      <p:bldP spid="58" grpId="0" animBg="1"/>
      <p:bldP spid="58" grpId="1" animBg="1"/>
      <p:bldP spid="59" grpId="0" animBg="1"/>
      <p:bldP spid="59" grpId="1" animBg="1"/>
      <p:bldP spid="60" grpId="0" animBg="1"/>
      <p:bldP spid="60" grpId="1" animBg="1"/>
      <p:bldP spid="61" grpId="0" animBg="1"/>
      <p:bldP spid="61" grpId="1" animBg="1"/>
      <p:bldP spid="62" grpId="0" animBg="1"/>
      <p:bldP spid="62" grpId="1" animBg="1"/>
      <p:bldP spid="63" grpId="0" animBg="1"/>
      <p:bldP spid="63" grpId="1" animBg="1"/>
      <p:bldP spid="64" grpId="0" animBg="1"/>
      <p:bldP spid="64" grpId="1" animBg="1"/>
      <p:bldP spid="65" grpId="0" animBg="1"/>
      <p:bldP spid="65" grpId="1" animBg="1"/>
      <p:bldP spid="67" grpId="0" animBg="1"/>
      <p:bldP spid="67" grpId="1" animBg="1"/>
      <p:bldP spid="68" grpId="0" animBg="1"/>
      <p:bldP spid="68" grpId="1" animBg="1"/>
      <p:bldP spid="69" grpId="0" animBg="1"/>
      <p:bldP spid="69" grpId="1" animBg="1"/>
      <p:bldP spid="70" grpId="0" animBg="1"/>
      <p:bldP spid="70" grpId="1" animBg="1"/>
      <p:bldP spid="71" grpId="0" animBg="1"/>
      <p:bldP spid="71" grpId="1" animBg="1"/>
      <p:bldP spid="7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C4F0C88-0165-4FC4-8B5E-8BECB1048F4D}" type="slidenum">
              <a:rPr kumimoji="0" lang="en-US" sz="11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1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790073" y="333041"/>
            <a:ext cx="10892481" cy="730507"/>
          </a:xfrm>
        </p:spPr>
        <p:txBody>
          <a:bodyPr>
            <a:noAutofit/>
          </a:bodyPr>
          <a:lstStyle/>
          <a:p>
            <a:r>
              <a:rPr lang="en-US" dirty="0"/>
              <a:t>Challenge-3 (search within a database - </a:t>
            </a:r>
            <a:r>
              <a:rPr lang="en-SG" dirty="0" err="1"/>
              <a:t>ScoreSearch</a:t>
            </a:r>
            <a:r>
              <a:rPr lang="en-US" dirty="0"/>
              <a:t>)</a:t>
            </a:r>
          </a:p>
        </p:txBody>
      </p:sp>
      <p:sp>
        <p:nvSpPr>
          <p:cNvPr id="130" name="Rectangular Callout 19">
            <a:extLst>
              <a:ext uri="{FF2B5EF4-FFF2-40B4-BE49-F238E27FC236}">
                <a16:creationId xmlns:a16="http://schemas.microsoft.com/office/drawing/2014/main" id="{CB7707C9-165F-479C-A256-46AC0A27366B}"/>
              </a:ext>
            </a:extLst>
          </p:cNvPr>
          <p:cNvSpPr/>
          <p:nvPr/>
        </p:nvSpPr>
        <p:spPr>
          <a:xfrm>
            <a:off x="368968" y="1216867"/>
            <a:ext cx="6047871" cy="1077154"/>
          </a:xfrm>
          <a:prstGeom prst="wedgeRectCallout">
            <a:avLst>
              <a:gd name="adj1" fmla="val -22457"/>
              <a:gd name="adj2" fmla="val -71452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HK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Naive</a:t>
            </a:r>
            <a:r>
              <a:rPr kumimoji="0" lang="en-US" altLang="zh-HK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: search the most similar play (e.g., using RLS-Skip) from each game, and return the most similar play from a database</a:t>
            </a:r>
            <a:endParaRPr kumimoji="0" lang="zh-HK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31" name="线形标注 1 9">
            <a:extLst>
              <a:ext uri="{FF2B5EF4-FFF2-40B4-BE49-F238E27FC236}">
                <a16:creationId xmlns:a16="http://schemas.microsoft.com/office/drawing/2014/main" id="{7AB12E11-212C-48FC-A0D4-113740329CF9}"/>
              </a:ext>
            </a:extLst>
          </p:cNvPr>
          <p:cNvSpPr/>
          <p:nvPr/>
        </p:nvSpPr>
        <p:spPr>
          <a:xfrm>
            <a:off x="6928986" y="1503269"/>
            <a:ext cx="1030939" cy="504349"/>
          </a:xfrm>
          <a:prstGeom prst="borderCallout1">
            <a:avLst>
              <a:gd name="adj1" fmla="val 56095"/>
              <a:gd name="adj2" fmla="val -6828"/>
              <a:gd name="adj3" fmla="val 56166"/>
              <a:gd name="adj4" fmla="val -73331"/>
            </a:avLst>
          </a:prstGeom>
          <a:gradFill>
            <a:gsLst>
              <a:gs pos="0">
                <a:srgbClr val="FE4444"/>
              </a:gs>
              <a:gs pos="100000">
                <a:srgbClr val="832B2B">
                  <a:alpha val="0"/>
                </a:srgbClr>
              </a:gs>
            </a:gsLst>
            <a:lin ang="5400000" scaled="0"/>
          </a:gradFill>
          <a:ln w="28575" cmpd="sng">
            <a:solidFill>
              <a:srgbClr val="CE292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Costly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32" name="Rectangular Callout 19">
            <a:extLst>
              <a:ext uri="{FF2B5EF4-FFF2-40B4-BE49-F238E27FC236}">
                <a16:creationId xmlns:a16="http://schemas.microsoft.com/office/drawing/2014/main" id="{56607C17-4BCF-46A2-B59A-4D8F9F3F334A}"/>
              </a:ext>
            </a:extLst>
          </p:cNvPr>
          <p:cNvSpPr/>
          <p:nvPr/>
        </p:nvSpPr>
        <p:spPr>
          <a:xfrm>
            <a:off x="8173455" y="1136658"/>
            <a:ext cx="3922292" cy="1173406"/>
          </a:xfrm>
          <a:prstGeom prst="wedgeRectCallout">
            <a:avLst>
              <a:gd name="adj1" fmla="val -57229"/>
              <a:gd name="adj2" fmla="val -7950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HK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Idea</a:t>
            </a:r>
            <a:r>
              <a:rPr kumimoji="0" lang="en-US" altLang="zh-HK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: take the RLS-Skip as a metric, and learn its similarity score via deep metric learning </a:t>
            </a:r>
            <a:endParaRPr kumimoji="0" lang="zh-HK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E394A06B-284E-4C42-A2FD-02643A7DC2CF}"/>
              </a:ext>
            </a:extLst>
          </p:cNvPr>
          <p:cNvSpPr/>
          <p:nvPr/>
        </p:nvSpPr>
        <p:spPr>
          <a:xfrm>
            <a:off x="9081676" y="2441793"/>
            <a:ext cx="2779613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HK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ScoreSearch</a:t>
            </a:r>
            <a:r>
              <a:rPr kumimoji="0" lang="en-US" altLang="zh-HK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 </a:t>
            </a:r>
            <a:r>
              <a:rPr kumimoji="0" lang="en-SG" altLang="zh-HK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(</a:t>
            </a:r>
            <a:r>
              <a:rPr kumimoji="0" lang="en-US" altLang="zh-HK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Triplet Network) </a:t>
            </a:r>
          </a:p>
        </p:txBody>
      </p:sp>
      <p:pic>
        <p:nvPicPr>
          <p:cNvPr id="134" name="Picture 133">
            <a:extLst>
              <a:ext uri="{FF2B5EF4-FFF2-40B4-BE49-F238E27FC236}">
                <a16:creationId xmlns:a16="http://schemas.microsoft.com/office/drawing/2014/main" id="{CDBB3B0C-87D1-466E-88E2-DB67F49771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0735" y="4756142"/>
            <a:ext cx="1371600" cy="919919"/>
          </a:xfrm>
          <a:prstGeom prst="rect">
            <a:avLst/>
          </a:prstGeom>
        </p:spPr>
      </p:pic>
      <p:pic>
        <p:nvPicPr>
          <p:cNvPr id="135" name="Picture 134">
            <a:extLst>
              <a:ext uri="{FF2B5EF4-FFF2-40B4-BE49-F238E27FC236}">
                <a16:creationId xmlns:a16="http://schemas.microsoft.com/office/drawing/2014/main" id="{2DD52AD2-3EBC-47B0-8C1A-CAB72FD01F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0735" y="2653460"/>
            <a:ext cx="1371600" cy="919918"/>
          </a:xfrm>
          <a:prstGeom prst="rect">
            <a:avLst/>
          </a:prstGeom>
        </p:spPr>
      </p:pic>
      <p:pic>
        <p:nvPicPr>
          <p:cNvPr id="136" name="Picture 135">
            <a:extLst>
              <a:ext uri="{FF2B5EF4-FFF2-40B4-BE49-F238E27FC236}">
                <a16:creationId xmlns:a16="http://schemas.microsoft.com/office/drawing/2014/main" id="{6FFAD568-5B29-428F-ABC1-138BF635596A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2677499" y="3756355"/>
            <a:ext cx="1216209" cy="784726"/>
          </a:xfrm>
          <a:prstGeom prst="rect">
            <a:avLst/>
          </a:prstGeom>
        </p:spPr>
      </p:pic>
      <p:sp>
        <p:nvSpPr>
          <p:cNvPr id="3" name="Flowchart: Magnetic Disk 2">
            <a:extLst>
              <a:ext uri="{FF2B5EF4-FFF2-40B4-BE49-F238E27FC236}">
                <a16:creationId xmlns:a16="http://schemas.microsoft.com/office/drawing/2014/main" id="{4E0D4AD5-C53D-4B1C-BECB-4C46415B933C}"/>
              </a:ext>
            </a:extLst>
          </p:cNvPr>
          <p:cNvSpPr/>
          <p:nvPr/>
        </p:nvSpPr>
        <p:spPr>
          <a:xfrm>
            <a:off x="4371457" y="5785510"/>
            <a:ext cx="1612234" cy="607765"/>
          </a:xfrm>
          <a:prstGeom prst="flowChartMagneticDisk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39C7BC2D-3143-4B6F-B7E2-3E0B98C80E74}"/>
              </a:ext>
            </a:extLst>
          </p:cNvPr>
          <p:cNvSpPr txBox="1"/>
          <p:nvPr/>
        </p:nvSpPr>
        <p:spPr>
          <a:xfrm>
            <a:off x="4657968" y="6005444"/>
            <a:ext cx="1077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Database</a:t>
            </a:r>
          </a:p>
        </p:txBody>
      </p:sp>
      <p:cxnSp>
        <p:nvCxnSpPr>
          <p:cNvPr id="139" name="Connector: Elbow 138">
            <a:extLst>
              <a:ext uri="{FF2B5EF4-FFF2-40B4-BE49-F238E27FC236}">
                <a16:creationId xmlns:a16="http://schemas.microsoft.com/office/drawing/2014/main" id="{256B9631-97B9-44BD-86F4-6AF315ABFE76}"/>
              </a:ext>
            </a:extLst>
          </p:cNvPr>
          <p:cNvCxnSpPr>
            <a:cxnSpLocks/>
            <a:stCxn id="3" idx="2"/>
            <a:endCxn id="134" idx="1"/>
          </p:cNvCxnSpPr>
          <p:nvPr/>
        </p:nvCxnSpPr>
        <p:spPr>
          <a:xfrm rot="10800000">
            <a:off x="2570735" y="5216103"/>
            <a:ext cx="1800722" cy="873291"/>
          </a:xfrm>
          <a:prstGeom prst="bentConnector3">
            <a:avLst>
              <a:gd name="adj1" fmla="val 112695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Connector: Elbow 139">
            <a:extLst>
              <a:ext uri="{FF2B5EF4-FFF2-40B4-BE49-F238E27FC236}">
                <a16:creationId xmlns:a16="http://schemas.microsoft.com/office/drawing/2014/main" id="{80FF60F6-9F55-4E3B-BB2B-9B89CA9D412E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950722" y="4537454"/>
            <a:ext cx="1067386" cy="289915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onnector: Elbow 142">
            <a:extLst>
              <a:ext uri="{FF2B5EF4-FFF2-40B4-BE49-F238E27FC236}">
                <a16:creationId xmlns:a16="http://schemas.microsoft.com/office/drawing/2014/main" id="{C62C51E6-FD49-4B31-AB65-F357E9A7BF0C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958744" y="3470651"/>
            <a:ext cx="1067386" cy="289915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2E0937F4-6413-4D13-8D92-8B89AF554EC2}"/>
                  </a:ext>
                </a:extLst>
              </p:cNvPr>
              <p:cNvSpPr txBox="1"/>
              <p:nvPr/>
            </p:nvSpPr>
            <p:spPr>
              <a:xfrm>
                <a:off x="1603917" y="3940040"/>
                <a:ext cx="1025868" cy="3907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SG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SG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SG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𝑞</m:t>
                          </m:r>
                        </m:sub>
                      </m:sSub>
                    </m:oMath>
                  </m:oMathPara>
                </a14:m>
                <a:endParaRPr kumimoji="0" lang="en-SG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2E0937F4-6413-4D13-8D92-8B89AF554E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3917" y="3940040"/>
                <a:ext cx="1025868" cy="390748"/>
              </a:xfrm>
              <a:prstGeom prst="rect">
                <a:avLst/>
              </a:prstGeom>
              <a:blipFill>
                <a:blip r:embed="rId6"/>
                <a:stretch>
                  <a:fillRect b="-4688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BF3F9518-5B38-4F23-ABED-D742999F83C8}"/>
                  </a:ext>
                </a:extLst>
              </p:cNvPr>
              <p:cNvSpPr txBox="1"/>
              <p:nvPr/>
            </p:nvSpPr>
            <p:spPr>
              <a:xfrm>
                <a:off x="1651631" y="2888921"/>
                <a:ext cx="102586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SG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SG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SG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+</m:t>
                          </m:r>
                        </m:sub>
                      </m:sSub>
                    </m:oMath>
                  </m:oMathPara>
                </a14:m>
                <a:endParaRPr kumimoji="0" lang="en-SG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BF3F9518-5B38-4F23-ABED-D742999F83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1631" y="2888921"/>
                <a:ext cx="1025868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4A934B74-0165-4AE5-A50E-0286B796CCD5}"/>
                  </a:ext>
                </a:extLst>
              </p:cNvPr>
              <p:cNvSpPr txBox="1"/>
              <p:nvPr/>
            </p:nvSpPr>
            <p:spPr>
              <a:xfrm>
                <a:off x="1628678" y="5042954"/>
                <a:ext cx="102586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SG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SG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SG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</m:t>
                          </m:r>
                        </m:sub>
                      </m:sSub>
                    </m:oMath>
                  </m:oMathPara>
                </a14:m>
                <a:endParaRPr kumimoji="0" lang="en-SG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4A934B74-0165-4AE5-A50E-0286B796CC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8678" y="5042954"/>
                <a:ext cx="1025868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9" name="Rectangle: Rounded Corners 148">
            <a:extLst>
              <a:ext uri="{FF2B5EF4-FFF2-40B4-BE49-F238E27FC236}">
                <a16:creationId xmlns:a16="http://schemas.microsoft.com/office/drawing/2014/main" id="{7C724986-99D0-4A62-96ED-EDEAF6B9AEEF}"/>
              </a:ext>
            </a:extLst>
          </p:cNvPr>
          <p:cNvSpPr/>
          <p:nvPr/>
        </p:nvSpPr>
        <p:spPr>
          <a:xfrm>
            <a:off x="4806706" y="2687970"/>
            <a:ext cx="578641" cy="285458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5702C746-986F-4DE7-B08B-D34E53662627}"/>
              </a:ext>
            </a:extLst>
          </p:cNvPr>
          <p:cNvSpPr txBox="1"/>
          <p:nvPr/>
        </p:nvSpPr>
        <p:spPr>
          <a:xfrm rot="16200000">
            <a:off x="4228133" y="3722231"/>
            <a:ext cx="17997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Embedding Layer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(play2vec)</a:t>
            </a:r>
          </a:p>
        </p:txBody>
      </p: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7B53A0C1-4192-47EF-B928-FA28D4C08356}"/>
              </a:ext>
            </a:extLst>
          </p:cNvPr>
          <p:cNvCxnSpPr/>
          <p:nvPr/>
        </p:nvCxnSpPr>
        <p:spPr>
          <a:xfrm>
            <a:off x="4010509" y="5216103"/>
            <a:ext cx="72189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3145EFA5-424E-4513-B620-3DA5206577F9}"/>
              </a:ext>
            </a:extLst>
          </p:cNvPr>
          <p:cNvCxnSpPr/>
          <p:nvPr/>
        </p:nvCxnSpPr>
        <p:spPr>
          <a:xfrm>
            <a:off x="4010509" y="4148718"/>
            <a:ext cx="72189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>
            <a:extLst>
              <a:ext uri="{FF2B5EF4-FFF2-40B4-BE49-F238E27FC236}">
                <a16:creationId xmlns:a16="http://schemas.microsoft.com/office/drawing/2014/main" id="{84FBD59B-8EB3-4C49-ADA2-5159D0A17F05}"/>
              </a:ext>
            </a:extLst>
          </p:cNvPr>
          <p:cNvCxnSpPr/>
          <p:nvPr/>
        </p:nvCxnSpPr>
        <p:spPr>
          <a:xfrm>
            <a:off x="4010509" y="3162001"/>
            <a:ext cx="72189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299202F8-9299-4444-A3AC-11E40AF28D01}"/>
              </a:ext>
            </a:extLst>
          </p:cNvPr>
          <p:cNvCxnSpPr/>
          <p:nvPr/>
        </p:nvCxnSpPr>
        <p:spPr>
          <a:xfrm>
            <a:off x="5510447" y="5208083"/>
            <a:ext cx="72189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Arrow Connector 156">
            <a:extLst>
              <a:ext uri="{FF2B5EF4-FFF2-40B4-BE49-F238E27FC236}">
                <a16:creationId xmlns:a16="http://schemas.microsoft.com/office/drawing/2014/main" id="{309EB6C3-7A56-4956-8B84-B6724CB5152C}"/>
              </a:ext>
            </a:extLst>
          </p:cNvPr>
          <p:cNvCxnSpPr/>
          <p:nvPr/>
        </p:nvCxnSpPr>
        <p:spPr>
          <a:xfrm>
            <a:off x="5510447" y="4140698"/>
            <a:ext cx="72189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DBD61701-C1AB-41B7-B906-D45F4B97FB99}"/>
              </a:ext>
            </a:extLst>
          </p:cNvPr>
          <p:cNvCxnSpPr/>
          <p:nvPr/>
        </p:nvCxnSpPr>
        <p:spPr>
          <a:xfrm>
            <a:off x="5510447" y="3153981"/>
            <a:ext cx="72189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Rectangle: Rounded Corners 158">
            <a:extLst>
              <a:ext uri="{FF2B5EF4-FFF2-40B4-BE49-F238E27FC236}">
                <a16:creationId xmlns:a16="http://schemas.microsoft.com/office/drawing/2014/main" id="{8BEE7BDA-63C1-43AB-AECF-5357F1752CA9}"/>
              </a:ext>
            </a:extLst>
          </p:cNvPr>
          <p:cNvSpPr/>
          <p:nvPr/>
        </p:nvSpPr>
        <p:spPr>
          <a:xfrm>
            <a:off x="6272453" y="2840795"/>
            <a:ext cx="721895" cy="68036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0" name="TextBox 159">
                <a:extLst>
                  <a:ext uri="{FF2B5EF4-FFF2-40B4-BE49-F238E27FC236}">
                    <a16:creationId xmlns:a16="http://schemas.microsoft.com/office/drawing/2014/main" id="{27B92356-CE92-483C-BF29-11D716A6150B}"/>
                  </a:ext>
                </a:extLst>
              </p:cNvPr>
              <p:cNvSpPr txBox="1"/>
              <p:nvPr/>
            </p:nvSpPr>
            <p:spPr>
              <a:xfrm>
                <a:off x="6224329" y="3001581"/>
                <a:ext cx="87479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SG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𝑁𝑒𝑡</m:t>
                      </m:r>
                      <m:r>
                        <a:rPr kumimoji="0" lang="en-SG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(∙)</m:t>
                      </m:r>
                    </m:oMath>
                  </m:oMathPara>
                </a14:m>
                <a:endParaRPr kumimoji="0" lang="en-SG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60" name="TextBox 159">
                <a:extLst>
                  <a:ext uri="{FF2B5EF4-FFF2-40B4-BE49-F238E27FC236}">
                    <a16:creationId xmlns:a16="http://schemas.microsoft.com/office/drawing/2014/main" id="{27B92356-CE92-483C-BF29-11D716A615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4329" y="3001581"/>
                <a:ext cx="874791" cy="369332"/>
              </a:xfrm>
              <a:prstGeom prst="rect">
                <a:avLst/>
              </a:prstGeom>
              <a:blipFill>
                <a:blip r:embed="rId9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1" name="Rectangle: Rounded Corners 160">
            <a:extLst>
              <a:ext uri="{FF2B5EF4-FFF2-40B4-BE49-F238E27FC236}">
                <a16:creationId xmlns:a16="http://schemas.microsoft.com/office/drawing/2014/main" id="{1DCD6E21-15E0-453D-98CB-717CE1A2E9C8}"/>
              </a:ext>
            </a:extLst>
          </p:cNvPr>
          <p:cNvSpPr/>
          <p:nvPr/>
        </p:nvSpPr>
        <p:spPr>
          <a:xfrm>
            <a:off x="6296516" y="3859470"/>
            <a:ext cx="721895" cy="68036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2" name="TextBox 161">
                <a:extLst>
                  <a:ext uri="{FF2B5EF4-FFF2-40B4-BE49-F238E27FC236}">
                    <a16:creationId xmlns:a16="http://schemas.microsoft.com/office/drawing/2014/main" id="{FDEDA62D-B0E1-4A18-A56C-CEFFA215CEA4}"/>
                  </a:ext>
                </a:extLst>
              </p:cNvPr>
              <p:cNvSpPr txBox="1"/>
              <p:nvPr/>
            </p:nvSpPr>
            <p:spPr>
              <a:xfrm>
                <a:off x="6248392" y="4020256"/>
                <a:ext cx="87479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SG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𝑁𝑒𝑡</m:t>
                      </m:r>
                      <m:r>
                        <a:rPr kumimoji="0" lang="en-SG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(∙)</m:t>
                      </m:r>
                    </m:oMath>
                  </m:oMathPara>
                </a14:m>
                <a:endParaRPr kumimoji="0" lang="en-SG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62" name="TextBox 161">
                <a:extLst>
                  <a:ext uri="{FF2B5EF4-FFF2-40B4-BE49-F238E27FC236}">
                    <a16:creationId xmlns:a16="http://schemas.microsoft.com/office/drawing/2014/main" id="{FDEDA62D-B0E1-4A18-A56C-CEFFA215CE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8392" y="4020256"/>
                <a:ext cx="874791" cy="369332"/>
              </a:xfrm>
              <a:prstGeom prst="rect">
                <a:avLst/>
              </a:prstGeom>
              <a:blipFill>
                <a:blip r:embed="rId10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3" name="Rectangle: Rounded Corners 162">
            <a:extLst>
              <a:ext uri="{FF2B5EF4-FFF2-40B4-BE49-F238E27FC236}">
                <a16:creationId xmlns:a16="http://schemas.microsoft.com/office/drawing/2014/main" id="{2A0F779B-2F90-46CA-AB63-0420B2648EDF}"/>
              </a:ext>
            </a:extLst>
          </p:cNvPr>
          <p:cNvSpPr/>
          <p:nvPr/>
        </p:nvSpPr>
        <p:spPr>
          <a:xfrm>
            <a:off x="6312560" y="4902207"/>
            <a:ext cx="721895" cy="68036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4" name="TextBox 163">
                <a:extLst>
                  <a:ext uri="{FF2B5EF4-FFF2-40B4-BE49-F238E27FC236}">
                    <a16:creationId xmlns:a16="http://schemas.microsoft.com/office/drawing/2014/main" id="{5100BE19-A4F8-4571-8F1C-C49C4C94114D}"/>
                  </a:ext>
                </a:extLst>
              </p:cNvPr>
              <p:cNvSpPr txBox="1"/>
              <p:nvPr/>
            </p:nvSpPr>
            <p:spPr>
              <a:xfrm>
                <a:off x="6264436" y="5062993"/>
                <a:ext cx="87479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SG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𝑁𝑒𝑡</m:t>
                      </m:r>
                      <m:r>
                        <a:rPr kumimoji="0" lang="en-SG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(∙)</m:t>
                      </m:r>
                    </m:oMath>
                  </m:oMathPara>
                </a14:m>
                <a:endParaRPr kumimoji="0" lang="en-SG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64" name="TextBox 163">
                <a:extLst>
                  <a:ext uri="{FF2B5EF4-FFF2-40B4-BE49-F238E27FC236}">
                    <a16:creationId xmlns:a16="http://schemas.microsoft.com/office/drawing/2014/main" id="{5100BE19-A4F8-4571-8F1C-C49C4C9411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4436" y="5062993"/>
                <a:ext cx="874791" cy="369332"/>
              </a:xfrm>
              <a:prstGeom prst="rect">
                <a:avLst/>
              </a:prstGeom>
              <a:blipFill>
                <a:blip r:embed="rId11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F9B08B0D-2181-42D1-84BF-F5DA3D007BF5}"/>
              </a:ext>
            </a:extLst>
          </p:cNvPr>
          <p:cNvCxnSpPr/>
          <p:nvPr/>
        </p:nvCxnSpPr>
        <p:spPr>
          <a:xfrm>
            <a:off x="7186851" y="5232147"/>
            <a:ext cx="72189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6CDCB160-4217-4B2A-AFF9-35205EBE3539}"/>
              </a:ext>
            </a:extLst>
          </p:cNvPr>
          <p:cNvCxnSpPr/>
          <p:nvPr/>
        </p:nvCxnSpPr>
        <p:spPr>
          <a:xfrm>
            <a:off x="7186851" y="4164762"/>
            <a:ext cx="72189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Arrow Connector 166">
            <a:extLst>
              <a:ext uri="{FF2B5EF4-FFF2-40B4-BE49-F238E27FC236}">
                <a16:creationId xmlns:a16="http://schemas.microsoft.com/office/drawing/2014/main" id="{9EB81AC2-9A79-431A-A609-7FAF0C06A1F8}"/>
              </a:ext>
            </a:extLst>
          </p:cNvPr>
          <p:cNvCxnSpPr/>
          <p:nvPr/>
        </p:nvCxnSpPr>
        <p:spPr>
          <a:xfrm>
            <a:off x="7186851" y="3178045"/>
            <a:ext cx="72189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Rectangle: Rounded Corners 167">
            <a:extLst>
              <a:ext uri="{FF2B5EF4-FFF2-40B4-BE49-F238E27FC236}">
                <a16:creationId xmlns:a16="http://schemas.microsoft.com/office/drawing/2014/main" id="{AF23E13C-495B-4B05-8727-911A08B44EC2}"/>
              </a:ext>
            </a:extLst>
          </p:cNvPr>
          <p:cNvSpPr/>
          <p:nvPr/>
        </p:nvSpPr>
        <p:spPr>
          <a:xfrm>
            <a:off x="8000590" y="4791799"/>
            <a:ext cx="128336" cy="75868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9" name="Rectangle: Rounded Corners 168">
            <a:extLst>
              <a:ext uri="{FF2B5EF4-FFF2-40B4-BE49-F238E27FC236}">
                <a16:creationId xmlns:a16="http://schemas.microsoft.com/office/drawing/2014/main" id="{F427FCE3-A538-47E0-8BEA-A37187B7B3A8}"/>
              </a:ext>
            </a:extLst>
          </p:cNvPr>
          <p:cNvSpPr/>
          <p:nvPr/>
        </p:nvSpPr>
        <p:spPr>
          <a:xfrm>
            <a:off x="8000590" y="3819344"/>
            <a:ext cx="128336" cy="75868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0" name="Rectangle: Rounded Corners 169">
            <a:extLst>
              <a:ext uri="{FF2B5EF4-FFF2-40B4-BE49-F238E27FC236}">
                <a16:creationId xmlns:a16="http://schemas.microsoft.com/office/drawing/2014/main" id="{52321432-2AAF-4BDD-B3B6-05A85A848C67}"/>
              </a:ext>
            </a:extLst>
          </p:cNvPr>
          <p:cNvSpPr/>
          <p:nvPr/>
        </p:nvSpPr>
        <p:spPr>
          <a:xfrm>
            <a:off x="8004997" y="2896859"/>
            <a:ext cx="128336" cy="75868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1" name="TextBox 170">
                <a:extLst>
                  <a:ext uri="{FF2B5EF4-FFF2-40B4-BE49-F238E27FC236}">
                    <a16:creationId xmlns:a16="http://schemas.microsoft.com/office/drawing/2014/main" id="{8F3B7B1A-4E7F-42B7-B809-1586F7D67200}"/>
                  </a:ext>
                </a:extLst>
              </p:cNvPr>
              <p:cNvSpPr txBox="1"/>
              <p:nvPr/>
            </p:nvSpPr>
            <p:spPr>
              <a:xfrm>
                <a:off x="8050429" y="2664457"/>
                <a:ext cx="4917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SG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SG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𝑣</m:t>
                          </m:r>
                        </m:e>
                        <m:sub>
                          <m:r>
                            <a:rPr kumimoji="0" lang="en-SG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+</m:t>
                          </m:r>
                        </m:sub>
                      </m:sSub>
                    </m:oMath>
                  </m:oMathPara>
                </a14:m>
                <a:endParaRPr kumimoji="0" lang="en-SG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71" name="TextBox 170">
                <a:extLst>
                  <a:ext uri="{FF2B5EF4-FFF2-40B4-BE49-F238E27FC236}">
                    <a16:creationId xmlns:a16="http://schemas.microsoft.com/office/drawing/2014/main" id="{8F3B7B1A-4E7F-42B7-B809-1586F7D672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0429" y="2664457"/>
                <a:ext cx="491738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2" name="TextBox 171">
                <a:extLst>
                  <a:ext uri="{FF2B5EF4-FFF2-40B4-BE49-F238E27FC236}">
                    <a16:creationId xmlns:a16="http://schemas.microsoft.com/office/drawing/2014/main" id="{1FA04115-F8F9-4B35-9018-53D5E5AC019F}"/>
                  </a:ext>
                </a:extLst>
              </p:cNvPr>
              <p:cNvSpPr txBox="1"/>
              <p:nvPr/>
            </p:nvSpPr>
            <p:spPr>
              <a:xfrm>
                <a:off x="8079171" y="3638168"/>
                <a:ext cx="464678" cy="3907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SG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SG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𝑣</m:t>
                          </m:r>
                        </m:e>
                        <m:sub>
                          <m:r>
                            <a:rPr kumimoji="0" lang="en-SG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𝑞</m:t>
                          </m:r>
                        </m:sub>
                      </m:sSub>
                    </m:oMath>
                  </m:oMathPara>
                </a14:m>
                <a:endParaRPr kumimoji="0" lang="en-SG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72" name="TextBox 171">
                <a:extLst>
                  <a:ext uri="{FF2B5EF4-FFF2-40B4-BE49-F238E27FC236}">
                    <a16:creationId xmlns:a16="http://schemas.microsoft.com/office/drawing/2014/main" id="{1FA04115-F8F9-4B35-9018-53D5E5AC01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9171" y="3638168"/>
                <a:ext cx="464678" cy="390748"/>
              </a:xfrm>
              <a:prstGeom prst="rect">
                <a:avLst/>
              </a:prstGeom>
              <a:blipFill>
                <a:blip r:embed="rId13"/>
                <a:stretch>
                  <a:fillRect b="-3125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3" name="TextBox 172">
                <a:extLst>
                  <a:ext uri="{FF2B5EF4-FFF2-40B4-BE49-F238E27FC236}">
                    <a16:creationId xmlns:a16="http://schemas.microsoft.com/office/drawing/2014/main" id="{3AC2687E-B56D-4AEB-8378-D477897F64A0}"/>
                  </a:ext>
                </a:extLst>
              </p:cNvPr>
              <p:cNvSpPr txBox="1"/>
              <p:nvPr/>
            </p:nvSpPr>
            <p:spPr>
              <a:xfrm>
                <a:off x="8105290" y="4621158"/>
                <a:ext cx="48045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SG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SG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𝑣</m:t>
                          </m:r>
                        </m:e>
                        <m:sub>
                          <m:r>
                            <a:rPr kumimoji="0" lang="en-SG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</m:t>
                          </m:r>
                        </m:sub>
                      </m:sSub>
                    </m:oMath>
                  </m:oMathPara>
                </a14:m>
                <a:endParaRPr kumimoji="0" lang="en-SG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73" name="TextBox 172">
                <a:extLst>
                  <a:ext uri="{FF2B5EF4-FFF2-40B4-BE49-F238E27FC236}">
                    <a16:creationId xmlns:a16="http://schemas.microsoft.com/office/drawing/2014/main" id="{3AC2687E-B56D-4AEB-8378-D477897F64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5290" y="4621158"/>
                <a:ext cx="480453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5" name="Connector: Elbow 174">
            <a:extLst>
              <a:ext uri="{FF2B5EF4-FFF2-40B4-BE49-F238E27FC236}">
                <a16:creationId xmlns:a16="http://schemas.microsoft.com/office/drawing/2014/main" id="{FAE8FBE3-0BC0-4787-9CA4-AA99D8055C7F}"/>
              </a:ext>
            </a:extLst>
          </p:cNvPr>
          <p:cNvCxnSpPr>
            <a:cxnSpLocks/>
          </p:cNvCxnSpPr>
          <p:nvPr/>
        </p:nvCxnSpPr>
        <p:spPr>
          <a:xfrm>
            <a:off x="8401664" y="3175525"/>
            <a:ext cx="914400" cy="914400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Connector: Elbow 183">
            <a:extLst>
              <a:ext uri="{FF2B5EF4-FFF2-40B4-BE49-F238E27FC236}">
                <a16:creationId xmlns:a16="http://schemas.microsoft.com/office/drawing/2014/main" id="{1376EF4E-B995-484E-A6D5-B6C55568743B}"/>
              </a:ext>
            </a:extLst>
          </p:cNvPr>
          <p:cNvCxnSpPr>
            <a:cxnSpLocks/>
          </p:cNvCxnSpPr>
          <p:nvPr/>
        </p:nvCxnSpPr>
        <p:spPr>
          <a:xfrm rot="5400000">
            <a:off x="8073827" y="4368417"/>
            <a:ext cx="1050994" cy="519030"/>
          </a:xfrm>
          <a:prstGeom prst="bentConnector3">
            <a:avLst>
              <a:gd name="adj1" fmla="val 10037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Connector 189">
            <a:extLst>
              <a:ext uri="{FF2B5EF4-FFF2-40B4-BE49-F238E27FC236}">
                <a16:creationId xmlns:a16="http://schemas.microsoft.com/office/drawing/2014/main" id="{36DF9DC9-1B9B-4597-BC15-06058F3CC94E}"/>
              </a:ext>
            </a:extLst>
          </p:cNvPr>
          <p:cNvCxnSpPr>
            <a:cxnSpLocks/>
          </p:cNvCxnSpPr>
          <p:nvPr/>
        </p:nvCxnSpPr>
        <p:spPr>
          <a:xfrm>
            <a:off x="8422096" y="4088853"/>
            <a:ext cx="6096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3" name="TextBox 192">
            <a:extLst>
              <a:ext uri="{FF2B5EF4-FFF2-40B4-BE49-F238E27FC236}">
                <a16:creationId xmlns:a16="http://schemas.microsoft.com/office/drawing/2014/main" id="{297C625F-1055-4EB8-8866-9C73734796D4}"/>
              </a:ext>
            </a:extLst>
          </p:cNvPr>
          <p:cNvSpPr txBox="1"/>
          <p:nvPr/>
        </p:nvSpPr>
        <p:spPr>
          <a:xfrm>
            <a:off x="9306297" y="3912680"/>
            <a:ext cx="1233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Triplet Loss</a:t>
            </a:r>
          </a:p>
        </p:txBody>
      </p:sp>
      <p:cxnSp>
        <p:nvCxnSpPr>
          <p:cNvPr id="195" name="Straight Arrow Connector 194">
            <a:extLst>
              <a:ext uri="{FF2B5EF4-FFF2-40B4-BE49-F238E27FC236}">
                <a16:creationId xmlns:a16="http://schemas.microsoft.com/office/drawing/2014/main" id="{BA96F8E4-0DAB-4B6D-B3A6-ECE00EFDF4EF}"/>
              </a:ext>
            </a:extLst>
          </p:cNvPr>
          <p:cNvCxnSpPr>
            <a:cxnSpLocks/>
          </p:cNvCxnSpPr>
          <p:nvPr/>
        </p:nvCxnSpPr>
        <p:spPr>
          <a:xfrm flipH="1">
            <a:off x="6625569" y="3505116"/>
            <a:ext cx="7832" cy="397758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Arrow Connector 196">
            <a:extLst>
              <a:ext uri="{FF2B5EF4-FFF2-40B4-BE49-F238E27FC236}">
                <a16:creationId xmlns:a16="http://schemas.microsoft.com/office/drawing/2014/main" id="{FB6C19E1-474E-4064-BF75-75EB7B2E09C8}"/>
              </a:ext>
            </a:extLst>
          </p:cNvPr>
          <p:cNvCxnSpPr>
            <a:cxnSpLocks/>
          </p:cNvCxnSpPr>
          <p:nvPr/>
        </p:nvCxnSpPr>
        <p:spPr>
          <a:xfrm flipH="1">
            <a:off x="6633591" y="4507744"/>
            <a:ext cx="7832" cy="397758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8" name="TextBox 197">
                <a:extLst>
                  <a:ext uri="{FF2B5EF4-FFF2-40B4-BE49-F238E27FC236}">
                    <a16:creationId xmlns:a16="http://schemas.microsoft.com/office/drawing/2014/main" id="{D2E15A53-1FD2-43B0-ADCD-FBEC077017E1}"/>
                  </a:ext>
                </a:extLst>
              </p:cNvPr>
              <p:cNvSpPr txBox="1"/>
              <p:nvPr/>
            </p:nvSpPr>
            <p:spPr>
              <a:xfrm>
                <a:off x="6600321" y="4576363"/>
                <a:ext cx="4662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SG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𝑊</m:t>
                      </m:r>
                    </m:oMath>
                  </m:oMathPara>
                </a14:m>
                <a:endParaRPr kumimoji="0" lang="en-SG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98" name="TextBox 197">
                <a:extLst>
                  <a:ext uri="{FF2B5EF4-FFF2-40B4-BE49-F238E27FC236}">
                    <a16:creationId xmlns:a16="http://schemas.microsoft.com/office/drawing/2014/main" id="{D2E15A53-1FD2-43B0-ADCD-FBEC077017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0321" y="4576363"/>
                <a:ext cx="466218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9" name="TextBox 198">
                <a:extLst>
                  <a:ext uri="{FF2B5EF4-FFF2-40B4-BE49-F238E27FC236}">
                    <a16:creationId xmlns:a16="http://schemas.microsoft.com/office/drawing/2014/main" id="{4925600D-60EB-4D82-9CEF-4466D952EE19}"/>
                  </a:ext>
                </a:extLst>
              </p:cNvPr>
              <p:cNvSpPr txBox="1"/>
              <p:nvPr/>
            </p:nvSpPr>
            <p:spPr>
              <a:xfrm>
                <a:off x="6594802" y="3543312"/>
                <a:ext cx="4662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SG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𝑊</m:t>
                      </m:r>
                    </m:oMath>
                  </m:oMathPara>
                </a14:m>
                <a:endParaRPr kumimoji="0" lang="en-SG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99" name="TextBox 198">
                <a:extLst>
                  <a:ext uri="{FF2B5EF4-FFF2-40B4-BE49-F238E27FC236}">
                    <a16:creationId xmlns:a16="http://schemas.microsoft.com/office/drawing/2014/main" id="{4925600D-60EB-4D82-9CEF-4466D952EE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4802" y="3543312"/>
                <a:ext cx="466218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1A9BDA7-1487-4F5D-8E27-FEB49968D68C}"/>
                  </a:ext>
                </a:extLst>
              </p:cNvPr>
              <p:cNvSpPr txBox="1"/>
              <p:nvPr/>
            </p:nvSpPr>
            <p:spPr>
              <a:xfrm>
                <a:off x="255499" y="6120342"/>
                <a:ext cx="4203010" cy="5951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SG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𝑅𝐿𝑆</m:t>
                      </m:r>
                      <m:r>
                        <a:rPr kumimoji="0" lang="en-SG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−</m:t>
                      </m:r>
                      <m:r>
                        <a:rPr kumimoji="0" lang="en-SG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𝑆𝑘𝑖𝑝</m:t>
                      </m:r>
                      <m:d>
                        <m:dPr>
                          <m:ctrlPr>
                            <a:rPr kumimoji="0" lang="en-SG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en-SG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SG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𝑃</m:t>
                              </m:r>
                            </m:e>
                            <m:sub>
                              <m:r>
                                <a:rPr kumimoji="0" lang="en-SG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𝑞</m:t>
                              </m:r>
                            </m:sub>
                          </m:sSub>
                          <m:r>
                            <a:rPr kumimoji="0" lang="en-SG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,</m:t>
                          </m:r>
                          <m:sSub>
                            <m:sSubPr>
                              <m:ctrlPr>
                                <a:rPr kumimoji="0" lang="en-SG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SG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𝑃</m:t>
                              </m:r>
                            </m:e>
                            <m:sub>
                              <m:r>
                                <a:rPr kumimoji="0" lang="en-SG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+</m:t>
                              </m:r>
                            </m:sub>
                          </m:sSub>
                        </m:e>
                      </m:d>
                      <m:r>
                        <a:rPr kumimoji="0" lang="en-SG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&gt;</m:t>
                      </m:r>
                      <m:r>
                        <a:rPr kumimoji="0" lang="en-SG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𝑅𝐿𝑆</m:t>
                      </m:r>
                      <m:r>
                        <a:rPr kumimoji="0" lang="en-SG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−</m:t>
                      </m:r>
                      <m:r>
                        <a:rPr kumimoji="0" lang="en-SG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𝑆𝑘𝑖𝑝</m:t>
                      </m:r>
                      <m:r>
                        <a:rPr kumimoji="0" lang="en-SG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sSub>
                        <m:sSubPr>
                          <m:ctrlPr>
                            <a:rPr kumimoji="0" lang="en-SG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SG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SG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𝑞</m:t>
                          </m:r>
                        </m:sub>
                      </m:sSub>
                      <m:r>
                        <a:rPr kumimoji="0" lang="en-SG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</m:t>
                      </m:r>
                      <m:sSub>
                        <m:sSubPr>
                          <m:ctrlPr>
                            <a:rPr kumimoji="0" lang="en-SG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SG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SG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</m:t>
                          </m:r>
                        </m:sub>
                      </m:sSub>
                      <m:r>
                        <a:rPr kumimoji="0" lang="en-SG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SG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SG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1A9BDA7-1487-4F5D-8E27-FEB49968D6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499" y="6120342"/>
                <a:ext cx="4203010" cy="595163"/>
              </a:xfrm>
              <a:prstGeom prst="rect">
                <a:avLst/>
              </a:prstGeom>
              <a:blipFill>
                <a:blip r:embed="rId17"/>
                <a:stretch>
                  <a:fillRect r="-290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33694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0" grpId="0" animBg="1"/>
      <p:bldP spid="131" grpId="0" animBg="1"/>
      <p:bldP spid="131" grpId="1" animBg="1"/>
      <p:bldP spid="132" grpId="0" animBg="1"/>
      <p:bldP spid="133" grpId="0" animBg="1"/>
      <p:bldP spid="3" grpId="0" animBg="1"/>
      <p:bldP spid="137" grpId="0"/>
      <p:bldP spid="145" grpId="0"/>
      <p:bldP spid="146" grpId="0"/>
      <p:bldP spid="147" grpId="0"/>
      <p:bldP spid="149" grpId="0" animBg="1"/>
      <p:bldP spid="150" grpId="0"/>
      <p:bldP spid="159" grpId="0" animBg="1"/>
      <p:bldP spid="160" grpId="0"/>
      <p:bldP spid="161" grpId="0" animBg="1"/>
      <p:bldP spid="162" grpId="0"/>
      <p:bldP spid="163" grpId="0" animBg="1"/>
      <p:bldP spid="164" grpId="0"/>
      <p:bldP spid="168" grpId="0" animBg="1"/>
      <p:bldP spid="169" grpId="0" animBg="1"/>
      <p:bldP spid="170" grpId="0" animBg="1"/>
      <p:bldP spid="171" grpId="0"/>
      <p:bldP spid="172" grpId="0"/>
      <p:bldP spid="173" grpId="0"/>
      <p:bldP spid="193" grpId="0"/>
      <p:bldP spid="198" grpId="0"/>
      <p:bldP spid="199" grpId="0"/>
      <p:bldP spid="7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7e2ecdc8-ab0f-4b50-8981-eeaba7e53cc4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7e2ecdc8-ab0f-4b50-8981-eeaba7e53cc4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7e2ecdc8-ab0f-4b50-8981-eeaba7e53cc4}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865</Words>
  <Application>Microsoft Office PowerPoint</Application>
  <PresentationFormat>Widescreen</PresentationFormat>
  <Paragraphs>240</Paragraphs>
  <Slides>16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16</vt:i4>
      </vt:variant>
    </vt:vector>
  </HeadingPairs>
  <TitlesOfParts>
    <vt:vector size="25" baseType="lpstr">
      <vt:lpstr>等线</vt:lpstr>
      <vt:lpstr>맑은 고딕</vt:lpstr>
      <vt:lpstr>新細明體</vt:lpstr>
      <vt:lpstr>Arial</vt:lpstr>
      <vt:lpstr>Calibri</vt:lpstr>
      <vt:lpstr>Calibri Light</vt:lpstr>
      <vt:lpstr>Cambria Math</vt:lpstr>
      <vt:lpstr>Office Theme</vt:lpstr>
      <vt:lpstr>1_Office Theme</vt:lpstr>
      <vt:lpstr>Similar Sports Play Retrieval with Deep Reinforcement Learning</vt:lpstr>
      <vt:lpstr>Sports Game Data</vt:lpstr>
      <vt:lpstr>Similar Sports Play Retrieval (SimPlay)</vt:lpstr>
      <vt:lpstr>Existing Studies for the SimPlay Problem</vt:lpstr>
      <vt:lpstr>Three Challenges</vt:lpstr>
      <vt:lpstr>Challenge-1 (similarity measure - play2vec)</vt:lpstr>
      <vt:lpstr>Challenge-2 (search within a game)</vt:lpstr>
      <vt:lpstr>Challenge-2 (search within a game – RLS-Skip)</vt:lpstr>
      <vt:lpstr>Challenge-3 (search within a database - ScoreSearch)</vt:lpstr>
      <vt:lpstr>Challenge-3 (search within a database - ScoreSearch)</vt:lpstr>
      <vt:lpstr>Challenge-3 (search within a database - ScoreSearch)</vt:lpstr>
      <vt:lpstr>Experiment Set-up</vt:lpstr>
      <vt:lpstr>Effectiveness and Efficiency Results  (Search within a game)</vt:lpstr>
      <vt:lpstr>Effectiveness and Efficiency Results  (Search with in a database)</vt:lpstr>
      <vt:lpstr>Conclusion</vt:lpstr>
      <vt:lpstr>Q &amp; 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Similar Sports Play Retrieval with Deep Reinforcement Learning</dc:title>
  <dc:creator>Wang Zheng</dc:creator>
  <cp:lastModifiedBy>Wang Zheng</cp:lastModifiedBy>
  <cp:revision>2</cp:revision>
  <dcterms:created xsi:type="dcterms:W3CDTF">2022-01-10T12:12:25Z</dcterms:created>
  <dcterms:modified xsi:type="dcterms:W3CDTF">2022-01-10T12:17:08Z</dcterms:modified>
</cp:coreProperties>
</file>